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305" r:id="rId7"/>
    <p:sldId id="282" r:id="rId8"/>
    <p:sldId id="289" r:id="rId9"/>
    <p:sldId id="302" r:id="rId10"/>
    <p:sldId id="303" r:id="rId11"/>
    <p:sldId id="304" r:id="rId12"/>
    <p:sldId id="292" r:id="rId13"/>
    <p:sldId id="293" r:id="rId14"/>
    <p:sldId id="294" r:id="rId15"/>
    <p:sldId id="295" r:id="rId16"/>
    <p:sldId id="306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25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00D47-FBF7-4EA3-B5A1-A641ECA75469}" v="9" dt="2024-08-27T10:52:17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726214720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49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2107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158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2362753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76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5357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92202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897869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10832052" cy="5998204"/>
          </a:xfr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73242F2-1831-4FB7-B8D0-972E0923AD35}"/>
              </a:ext>
            </a:extLst>
          </p:cNvPr>
          <p:cNvSpPr/>
          <p:nvPr/>
        </p:nvSpPr>
        <p:spPr>
          <a:xfrm>
            <a:off x="0" y="0"/>
            <a:ext cx="517585" cy="6858000"/>
          </a:xfrm>
          <a:prstGeom prst="rect">
            <a:avLst/>
          </a:prstGeom>
          <a:solidFill>
            <a:srgbClr val="CA4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b="1" spc="800" baseline="0" dirty="0">
                <a:solidFill>
                  <a:schemeClr val="tx1">
                    <a:lumMod val="65000"/>
                  </a:schemeClr>
                </a:solidFill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58446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 havo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252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07538131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113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9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001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596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38785460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8991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8870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C7F01-C745-8BE6-3A3D-71C53281E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Wisselkoersen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AF64F8-6B99-AA1A-8A16-31862FFDC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vast(er) voor stabiliteit en zekerheid</a:t>
            </a:r>
          </a:p>
        </p:txBody>
      </p:sp>
    </p:spTree>
    <p:extLst>
      <p:ext uri="{BB962C8B-B14F-4D97-AF65-F5344CB8AC3E}">
        <p14:creationId xmlns:p14="http://schemas.microsoft.com/office/powerpoint/2010/main" val="2283277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460938" y="1268413"/>
            <a:ext cx="3821268" cy="5332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Door aantrekkende wereldeconomie komt de </a:t>
            </a:r>
            <a:r>
              <a:rPr lang="nl-NL" sz="1800" dirty="0" err="1"/>
              <a:t>Balboa</a:t>
            </a:r>
            <a:r>
              <a:rPr lang="nl-NL" sz="1800" dirty="0"/>
              <a:t>-koers buiten de interventiegrenzen.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De vraag naar kanaalpassages stijgt</a:t>
            </a:r>
          </a:p>
          <a:p>
            <a:pPr marL="0" indent="0">
              <a:buNone/>
            </a:pPr>
            <a:r>
              <a:rPr lang="nl-NL" sz="1800" dirty="0"/>
              <a:t>→ ‘export’ van Panama neemt toe</a:t>
            </a:r>
          </a:p>
          <a:p>
            <a:pPr marL="0" indent="0">
              <a:buNone/>
            </a:pPr>
            <a:r>
              <a:rPr lang="nl-NL" sz="1800" dirty="0"/>
              <a:t>→ vraag naar PAB stijgt</a:t>
            </a:r>
          </a:p>
          <a:p>
            <a:pPr marL="0" indent="0">
              <a:buNone/>
            </a:pPr>
            <a:r>
              <a:rPr lang="nl-NL" sz="1800" dirty="0"/>
              <a:t>→ koers </a:t>
            </a:r>
            <a:r>
              <a:rPr lang="nl-NL" sz="1800" dirty="0" err="1"/>
              <a:t>Balboa</a:t>
            </a:r>
            <a:r>
              <a:rPr lang="nl-NL" sz="1800" dirty="0"/>
              <a:t> stijgt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60938" y="366765"/>
            <a:ext cx="4340888" cy="811213"/>
          </a:xfrm>
        </p:spPr>
        <p:txBody>
          <a:bodyPr>
            <a:normAutofit/>
          </a:bodyPr>
          <a:lstStyle/>
          <a:p>
            <a:r>
              <a:rPr lang="nl-NL" sz="1800" b="1" dirty="0"/>
              <a:t>Beschreven koersverandering</a:t>
            </a: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6868197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852957" y="2132856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852957" y="2838534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852957" y="35442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852957" y="4249890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852957" y="4955568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7303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29311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01319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73327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45335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7357013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07773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79146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51789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231616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0" name="Vrije vorm 29"/>
          <p:cNvSpPr/>
          <p:nvPr/>
        </p:nvSpPr>
        <p:spPr>
          <a:xfrm>
            <a:off x="6717533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852958" y="3068960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888087" y="4064193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10091568" y="2893819"/>
            <a:ext cx="18225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0056438" y="3862790"/>
            <a:ext cx="185771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7" name="Rechthoek 36"/>
          <p:cNvSpPr/>
          <p:nvPr/>
        </p:nvSpPr>
        <p:spPr>
          <a:xfrm>
            <a:off x="7688520" y="218581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7051753" y="2640555"/>
            <a:ext cx="2681524" cy="175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hoek 38"/>
          <p:cNvSpPr/>
          <p:nvPr/>
        </p:nvSpPr>
        <p:spPr>
          <a:xfrm>
            <a:off x="9696011" y="239103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479322" y="2097103"/>
            <a:ext cx="2160240" cy="2848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445333" y="3389969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8480555" y="1684564"/>
            <a:ext cx="2160240" cy="28484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661009" y="170436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44" name="Ovaal 43"/>
          <p:cNvSpPr/>
          <p:nvPr/>
        </p:nvSpPr>
        <p:spPr>
          <a:xfrm>
            <a:off x="9332663" y="280951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5" name="Rechte verbindingslijn met pijl 44"/>
          <p:cNvCxnSpPr/>
          <p:nvPr/>
        </p:nvCxnSpPr>
        <p:spPr>
          <a:xfrm flipV="1">
            <a:off x="8056817" y="2569119"/>
            <a:ext cx="963123" cy="9803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>
            <a:off x="9343488" y="4364159"/>
            <a:ext cx="1000984" cy="0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852957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8256240" y="6099119"/>
            <a:ext cx="257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PAB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 rot="16200000">
            <a:off x="4786251" y="3212135"/>
            <a:ext cx="298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PAB (in $-cent)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6423170" y="47781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70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6406051" y="40580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75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6406051" y="3365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6406051" y="265517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85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406051" y="19507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90</a:t>
            </a:r>
          </a:p>
        </p:txBody>
      </p: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E816D565-45B9-48F1-8FCB-626B98CE699D}"/>
              </a:ext>
            </a:extLst>
          </p:cNvPr>
          <p:cNvCxnSpPr/>
          <p:nvPr/>
        </p:nvCxnSpPr>
        <p:spPr>
          <a:xfrm>
            <a:off x="6852957" y="355015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6140E090-46FB-4C42-B5A1-FE52889B1270}"/>
              </a:ext>
            </a:extLst>
          </p:cNvPr>
          <p:cNvSpPr txBox="1"/>
          <p:nvPr/>
        </p:nvSpPr>
        <p:spPr>
          <a:xfrm>
            <a:off x="10117302" y="3370788"/>
            <a:ext cx="10855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spilkoers</a:t>
            </a:r>
          </a:p>
        </p:txBody>
      </p:sp>
    </p:spTree>
    <p:extLst>
      <p:ext uri="{BB962C8B-B14F-4D97-AF65-F5344CB8AC3E}">
        <p14:creationId xmlns:p14="http://schemas.microsoft.com/office/powerpoint/2010/main" val="2964667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460937" y="1477108"/>
            <a:ext cx="3935027" cy="5123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Door aantrekkende wereldeconomie komt de </a:t>
            </a:r>
            <a:r>
              <a:rPr lang="nl-NL" sz="1800" dirty="0" err="1"/>
              <a:t>Balboa</a:t>
            </a:r>
            <a:r>
              <a:rPr lang="nl-NL" sz="1800" dirty="0"/>
              <a:t>-koers buiten de interventiegrenzen.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De koers van PAB is te hoog</a:t>
            </a:r>
          </a:p>
          <a:p>
            <a:pPr marL="0" indent="0">
              <a:buNone/>
            </a:pPr>
            <a:r>
              <a:rPr lang="nl-NL" sz="1800" dirty="0"/>
              <a:t>→ door $ te kopen met PAB</a:t>
            </a:r>
          </a:p>
          <a:p>
            <a:pPr marL="0" indent="0">
              <a:buNone/>
            </a:pPr>
            <a:r>
              <a:rPr lang="nl-NL" sz="1800" dirty="0"/>
              <a:t>→ stijgt het aanbod van PAB</a:t>
            </a:r>
          </a:p>
          <a:p>
            <a:pPr marL="0" indent="0">
              <a:buNone/>
            </a:pPr>
            <a:r>
              <a:rPr lang="nl-NL" sz="1800" dirty="0"/>
              <a:t>→ koers </a:t>
            </a:r>
            <a:r>
              <a:rPr lang="nl-NL" sz="1800" dirty="0" err="1"/>
              <a:t>Balboa</a:t>
            </a:r>
            <a:r>
              <a:rPr lang="nl-NL" sz="1800" dirty="0"/>
              <a:t> daalt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60938" y="457200"/>
            <a:ext cx="7689796" cy="811213"/>
          </a:xfrm>
        </p:spPr>
        <p:txBody>
          <a:bodyPr>
            <a:normAutofit/>
          </a:bodyPr>
          <a:lstStyle/>
          <a:p>
            <a:r>
              <a:rPr lang="nl-NL" sz="1800" b="1" dirty="0"/>
              <a:t>Directe interventie</a:t>
            </a:r>
          </a:p>
        </p:txBody>
      </p:sp>
      <p:cxnSp>
        <p:nvCxnSpPr>
          <p:cNvPr id="7" name="Rechte verbindingslijn 6"/>
          <p:cNvCxnSpPr>
            <a:cxnSpLocks/>
          </p:cNvCxnSpPr>
          <p:nvPr/>
        </p:nvCxnSpPr>
        <p:spPr>
          <a:xfrm flipV="1">
            <a:off x="6857720" y="5656485"/>
            <a:ext cx="3950267" cy="1485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>
            <a:cxnSpLocks/>
          </p:cNvCxnSpPr>
          <p:nvPr/>
        </p:nvCxnSpPr>
        <p:spPr>
          <a:xfrm>
            <a:off x="6852957" y="2132856"/>
            <a:ext cx="393502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cxnSpLocks/>
          </p:cNvCxnSpPr>
          <p:nvPr/>
        </p:nvCxnSpPr>
        <p:spPr>
          <a:xfrm>
            <a:off x="6852957" y="2838534"/>
            <a:ext cx="393502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cxnSpLocks/>
          </p:cNvCxnSpPr>
          <p:nvPr/>
        </p:nvCxnSpPr>
        <p:spPr>
          <a:xfrm>
            <a:off x="6852957" y="3544212"/>
            <a:ext cx="3935027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cxnSpLocks/>
          </p:cNvCxnSpPr>
          <p:nvPr/>
        </p:nvCxnSpPr>
        <p:spPr>
          <a:xfrm>
            <a:off x="6852957" y="4249890"/>
            <a:ext cx="393502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cxnSpLocks/>
          </p:cNvCxnSpPr>
          <p:nvPr/>
        </p:nvCxnSpPr>
        <p:spPr>
          <a:xfrm>
            <a:off x="6852957" y="4955568"/>
            <a:ext cx="393502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cxnSpLocks/>
          </p:cNvCxnSpPr>
          <p:nvPr/>
        </p:nvCxnSpPr>
        <p:spPr>
          <a:xfrm>
            <a:off x="757303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cxnSpLocks/>
          </p:cNvCxnSpPr>
          <p:nvPr/>
        </p:nvCxnSpPr>
        <p:spPr>
          <a:xfrm>
            <a:off x="829311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cxnSpLocks/>
          </p:cNvCxnSpPr>
          <p:nvPr/>
        </p:nvCxnSpPr>
        <p:spPr>
          <a:xfrm>
            <a:off x="901319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>
          <a:xfrm>
            <a:off x="973327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cxnSpLocks/>
          </p:cNvCxnSpPr>
          <p:nvPr/>
        </p:nvCxnSpPr>
        <p:spPr>
          <a:xfrm>
            <a:off x="1045335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7357013" y="5676106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077737" y="5676106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791467" y="5676106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517897" y="5676106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231616" y="5676106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0" name="Vrije vorm 29"/>
          <p:cNvSpPr/>
          <p:nvPr/>
        </p:nvSpPr>
        <p:spPr>
          <a:xfrm>
            <a:off x="6717533" y="5372100"/>
            <a:ext cx="292168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" name="Rechte verbindingslijn 30"/>
          <p:cNvCxnSpPr>
            <a:cxnSpLocks/>
          </p:cNvCxnSpPr>
          <p:nvPr/>
        </p:nvCxnSpPr>
        <p:spPr>
          <a:xfrm>
            <a:off x="6852957" y="3550156"/>
            <a:ext cx="3643293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10117302" y="3370788"/>
            <a:ext cx="1189216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spilkoers</a:t>
            </a:r>
          </a:p>
        </p:txBody>
      </p:sp>
      <p:cxnSp>
        <p:nvCxnSpPr>
          <p:cNvPr id="33" name="Rechte verbindingslijn 32"/>
          <p:cNvCxnSpPr>
            <a:cxnSpLocks/>
          </p:cNvCxnSpPr>
          <p:nvPr/>
        </p:nvCxnSpPr>
        <p:spPr>
          <a:xfrm>
            <a:off x="6852958" y="3068960"/>
            <a:ext cx="3509390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cxnSpLocks/>
          </p:cNvCxnSpPr>
          <p:nvPr/>
        </p:nvCxnSpPr>
        <p:spPr>
          <a:xfrm>
            <a:off x="6888087" y="4064193"/>
            <a:ext cx="3509390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10091568" y="2893819"/>
            <a:ext cx="1996632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0056438" y="3862790"/>
            <a:ext cx="203511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7" name="Rechthoek 36"/>
          <p:cNvSpPr/>
          <p:nvPr/>
        </p:nvSpPr>
        <p:spPr>
          <a:xfrm>
            <a:off x="10115454" y="2524478"/>
            <a:ext cx="548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8" name="Rechte verbindingslijn 37"/>
          <p:cNvCxnSpPr>
            <a:cxnSpLocks/>
          </p:cNvCxnSpPr>
          <p:nvPr/>
        </p:nvCxnSpPr>
        <p:spPr>
          <a:xfrm flipV="1">
            <a:off x="7051753" y="2640555"/>
            <a:ext cx="2681524" cy="175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hoek 38"/>
          <p:cNvSpPr/>
          <p:nvPr/>
        </p:nvSpPr>
        <p:spPr>
          <a:xfrm>
            <a:off x="9696011" y="2391032"/>
            <a:ext cx="492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0" name="Rechte verbindingslijn 39"/>
          <p:cNvCxnSpPr>
            <a:cxnSpLocks/>
          </p:cNvCxnSpPr>
          <p:nvPr/>
        </p:nvCxnSpPr>
        <p:spPr>
          <a:xfrm flipV="1">
            <a:off x="7210709" y="2796940"/>
            <a:ext cx="2987459" cy="20177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cxnSpLocks/>
          </p:cNvCxnSpPr>
          <p:nvPr/>
        </p:nvCxnSpPr>
        <p:spPr>
          <a:xfrm>
            <a:off x="8480555" y="1684564"/>
            <a:ext cx="2160240" cy="2848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661009" y="1704368"/>
            <a:ext cx="48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44" name="Ovaal 43"/>
          <p:cNvSpPr/>
          <p:nvPr/>
        </p:nvSpPr>
        <p:spPr>
          <a:xfrm>
            <a:off x="9332663" y="2809511"/>
            <a:ext cx="136927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5" name="Rechte verbindingslijn met pijl 44"/>
          <p:cNvCxnSpPr>
            <a:cxnSpLocks/>
          </p:cNvCxnSpPr>
          <p:nvPr/>
        </p:nvCxnSpPr>
        <p:spPr>
          <a:xfrm flipV="1">
            <a:off x="7929225" y="3954831"/>
            <a:ext cx="464200" cy="6468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9561750" y="3133200"/>
            <a:ext cx="136927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1" name="Rechte verbindingslijn met pijl 50"/>
          <p:cNvCxnSpPr>
            <a:cxnSpLocks/>
          </p:cNvCxnSpPr>
          <p:nvPr/>
        </p:nvCxnSpPr>
        <p:spPr>
          <a:xfrm flipV="1">
            <a:off x="8855783" y="3322091"/>
            <a:ext cx="464200" cy="6468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>
            <a:cxnSpLocks/>
          </p:cNvCxnSpPr>
          <p:nvPr/>
        </p:nvCxnSpPr>
        <p:spPr>
          <a:xfrm>
            <a:off x="6852957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8256240" y="6099119"/>
            <a:ext cx="281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hoeveelheid PAB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 rot="16200000">
            <a:off x="4786251" y="3212135"/>
            <a:ext cx="298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PAB (in $-cent)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6423170" y="4778102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70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6406051" y="4058022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75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6406051" y="3365500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6406051" y="2655178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85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406051" y="1950740"/>
            <a:ext cx="48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3570097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460938" y="1517303"/>
            <a:ext cx="4413680" cy="5083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Door aantrekkende wereldeconomie komt de </a:t>
            </a:r>
            <a:r>
              <a:rPr lang="nl-NL" sz="1800" dirty="0" err="1"/>
              <a:t>Balboa</a:t>
            </a:r>
            <a:r>
              <a:rPr lang="nl-NL" sz="1800" dirty="0"/>
              <a:t>-koers buiten de interventiegrenzen.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De koers van PAB is te hoog</a:t>
            </a:r>
          </a:p>
          <a:p>
            <a:pPr marL="0" indent="0">
              <a:buNone/>
            </a:pPr>
            <a:r>
              <a:rPr lang="nl-NL" sz="1800" dirty="0"/>
              <a:t>→ door de rente in Panama te verlagen</a:t>
            </a:r>
          </a:p>
          <a:p>
            <a:pPr marL="0" indent="0">
              <a:buNone/>
            </a:pPr>
            <a:r>
              <a:rPr lang="nl-NL" sz="1800" dirty="0"/>
              <a:t>→ beleggen in Panama minder aantrekkelijk</a:t>
            </a:r>
          </a:p>
          <a:p>
            <a:pPr marL="0" indent="0">
              <a:buNone/>
            </a:pPr>
            <a:r>
              <a:rPr lang="nl-NL" sz="1800" dirty="0"/>
              <a:t>→ beleggers willen af van hun PAB</a:t>
            </a:r>
            <a:br>
              <a:rPr lang="nl-NL" sz="1800" dirty="0"/>
            </a:br>
            <a:r>
              <a:rPr lang="nl-NL" sz="1800" dirty="0"/>
              <a:t>     = aanbod PAB stijgt</a:t>
            </a:r>
          </a:p>
          <a:p>
            <a:pPr marL="0" indent="0">
              <a:buNone/>
            </a:pPr>
            <a:r>
              <a:rPr lang="nl-NL" sz="1800" dirty="0"/>
              <a:t>→ koers </a:t>
            </a:r>
            <a:r>
              <a:rPr lang="nl-NL" sz="1800" dirty="0" err="1"/>
              <a:t>Balboa</a:t>
            </a:r>
            <a:r>
              <a:rPr lang="nl-NL" sz="1800" dirty="0"/>
              <a:t> daalt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600" i="1" dirty="0"/>
              <a:t>Deze vraag zou ook beantwoord kunnen worden met minder vraag naar PAB</a:t>
            </a:r>
            <a:endParaRPr lang="nl-NL" sz="2000" i="1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60938" y="457200"/>
            <a:ext cx="7019487" cy="811213"/>
          </a:xfrm>
        </p:spPr>
        <p:txBody>
          <a:bodyPr>
            <a:normAutofit/>
          </a:bodyPr>
          <a:lstStyle/>
          <a:p>
            <a:r>
              <a:rPr lang="nl-NL" sz="1800" b="1" dirty="0"/>
              <a:t>Indirecte interventie</a:t>
            </a: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6868197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852957" y="2132856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852957" y="2838534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852957" y="35442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852957" y="4249890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852957" y="4955568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7303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29311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01319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73327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45335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7357013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07773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79146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51789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231616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0" name="Vrije vorm 29"/>
          <p:cNvSpPr/>
          <p:nvPr/>
        </p:nvSpPr>
        <p:spPr>
          <a:xfrm>
            <a:off x="6717533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6852957" y="355015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10117302" y="3370788"/>
            <a:ext cx="10855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spilkoers</a:t>
            </a: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852958" y="3068960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888087" y="4064193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10091568" y="2893819"/>
            <a:ext cx="18225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0056438" y="3862790"/>
            <a:ext cx="185771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7" name="Rechthoek 36"/>
          <p:cNvSpPr/>
          <p:nvPr/>
        </p:nvSpPr>
        <p:spPr>
          <a:xfrm>
            <a:off x="10115454" y="2524478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7051753" y="2640555"/>
            <a:ext cx="2681524" cy="175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hoek 38"/>
          <p:cNvSpPr/>
          <p:nvPr/>
        </p:nvSpPr>
        <p:spPr>
          <a:xfrm>
            <a:off x="9696011" y="239103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 flipV="1">
            <a:off x="7210709" y="2796940"/>
            <a:ext cx="2987459" cy="20177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8480555" y="1684564"/>
            <a:ext cx="2160240" cy="2848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661009" y="17043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sp>
        <p:nvSpPr>
          <p:cNvPr id="44" name="Ovaal 43"/>
          <p:cNvSpPr/>
          <p:nvPr/>
        </p:nvSpPr>
        <p:spPr>
          <a:xfrm>
            <a:off x="9332663" y="280951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5" name="Rechte verbindingslijn met pijl 44"/>
          <p:cNvCxnSpPr/>
          <p:nvPr/>
        </p:nvCxnSpPr>
        <p:spPr>
          <a:xfrm flipV="1">
            <a:off x="7929225" y="3956987"/>
            <a:ext cx="423736" cy="4312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9561750" y="3133200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51" name="Rechte verbindingslijn met pijl 50"/>
          <p:cNvCxnSpPr/>
          <p:nvPr/>
        </p:nvCxnSpPr>
        <p:spPr>
          <a:xfrm flipV="1">
            <a:off x="8855783" y="3324247"/>
            <a:ext cx="423736" cy="4312"/>
          </a:xfrm>
          <a:prstGeom prst="straightConnector1">
            <a:avLst/>
          </a:prstGeom>
          <a:ln w="222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852957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8256240" y="6099119"/>
            <a:ext cx="257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PAB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 rot="16200000">
            <a:off x="4786251" y="3212135"/>
            <a:ext cx="298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PAB (in $-cent)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6423170" y="47781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70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6406051" y="40580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75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6406051" y="3365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6406051" y="265517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85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406051" y="19507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7411050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82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5CDAA464-0693-AD09-5C56-F5236CF278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Voor- en nadelen flexibele wisselkoers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ECA6A6-2DAC-34B6-6D69-CEE646E8B2F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Directe interventie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A25192-966E-D2A1-472F-67727A22D44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Indirecte interventie</a:t>
            </a:r>
          </a:p>
        </p:txBody>
      </p:sp>
    </p:spTree>
    <p:extLst>
      <p:ext uri="{BB962C8B-B14F-4D97-AF65-F5344CB8AC3E}">
        <p14:creationId xmlns:p14="http://schemas.microsoft.com/office/powerpoint/2010/main" val="90387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01E06EC-1448-4EA5-8B7E-C57EEA726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gebeurt er met de wisselkoers van een land als de</a:t>
            </a:r>
            <a:br>
              <a:rPr lang="nl-NL" dirty="0"/>
            </a:br>
            <a:r>
              <a:rPr lang="nl-NL" dirty="0"/>
              <a:t>inflatie in dat land heel laag is.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Niets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wisselkoers van dat land stijgt (appreciatie)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wisselkoers van dat land daalt (depreciatie)</a:t>
            </a:r>
          </a:p>
          <a:p>
            <a:endParaRPr lang="nl-NL" dirty="0"/>
          </a:p>
          <a:p>
            <a:r>
              <a:rPr lang="nl-NL" dirty="0"/>
              <a:t>Wat gebeurt er (op termijn) met de import van een land als</a:t>
            </a:r>
            <a:br>
              <a:rPr lang="nl-NL" dirty="0"/>
            </a:br>
            <a:r>
              <a:rPr lang="nl-NL" dirty="0"/>
              <a:t>de wisselkoers van dat land stijgt?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Niets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import neemt toe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import neemt af</a:t>
            </a:r>
          </a:p>
          <a:p>
            <a:pPr marL="914400" lvl="1" indent="-457200">
              <a:buFont typeface="+mj-lt"/>
              <a:buAutoNum type="alphaUcPeriod"/>
            </a:pPr>
            <a:endParaRPr lang="nl-NL" dirty="0"/>
          </a:p>
          <a:p>
            <a:r>
              <a:rPr lang="nl-NL" dirty="0"/>
              <a:t>Welk effect heeft een stijging van de wisselkoers op de inflatie van dit land?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Geen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inflatie stijgt</a:t>
            </a:r>
          </a:p>
          <a:p>
            <a:pPr marL="914400" lvl="1" indent="-457200">
              <a:buFont typeface="+mj-lt"/>
              <a:buAutoNum type="alphaUcPeriod"/>
            </a:pPr>
            <a:r>
              <a:rPr lang="nl-NL" dirty="0"/>
              <a:t>De inflatie daalt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D7B99C-420D-CE79-827A-AD9DCD095D5C}"/>
              </a:ext>
            </a:extLst>
          </p:cNvPr>
          <p:cNvSpPr/>
          <p:nvPr/>
        </p:nvSpPr>
        <p:spPr>
          <a:xfrm>
            <a:off x="8493550" y="1517715"/>
            <a:ext cx="3393650" cy="707011"/>
          </a:xfrm>
          <a:prstGeom prst="rect">
            <a:avLst/>
          </a:prstGeom>
          <a:solidFill>
            <a:srgbClr val="ED4D0F"/>
          </a:solidFill>
          <a:ln w="57150">
            <a:solidFill>
              <a:srgbClr val="368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Schrijf je uitleg eerst op!</a:t>
            </a:r>
          </a:p>
        </p:txBody>
      </p:sp>
    </p:spTree>
    <p:extLst>
      <p:ext uri="{BB962C8B-B14F-4D97-AF65-F5344CB8AC3E}">
        <p14:creationId xmlns:p14="http://schemas.microsoft.com/office/powerpoint/2010/main" val="283797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Flexibele wisselkoersen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5915842" cy="4705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b="1" dirty="0"/>
              <a:t>Voordeel</a:t>
            </a:r>
          </a:p>
          <a:p>
            <a:pPr marL="0" indent="0">
              <a:buNone/>
            </a:pPr>
            <a:r>
              <a:rPr lang="nl-NL" sz="1800" dirty="0"/>
              <a:t>nooit langdurig overschot / tekort op de BB</a:t>
            </a:r>
          </a:p>
          <a:p>
            <a:r>
              <a:rPr lang="nl-NL" sz="1600" dirty="0"/>
              <a:t>bij een BB-tekort zal de wisselkoers dalen</a:t>
            </a:r>
          </a:p>
          <a:p>
            <a:pPr marL="304403" indent="0">
              <a:buNone/>
            </a:pPr>
            <a:r>
              <a:rPr lang="nl-NL" sz="1600" dirty="0"/>
              <a:t>→ export goedkoper en import duurder</a:t>
            </a:r>
          </a:p>
          <a:p>
            <a:pPr marL="304403" indent="0">
              <a:buNone/>
            </a:pPr>
            <a:r>
              <a:rPr lang="nl-NL" sz="1600" dirty="0"/>
              <a:t>→ export zal stijgen en import zal dalen</a:t>
            </a:r>
          </a:p>
          <a:p>
            <a:pPr marL="304403" indent="0">
              <a:buNone/>
            </a:pPr>
            <a:r>
              <a:rPr lang="nl-NL" sz="1600" dirty="0"/>
              <a:t>→ het tekort op de BB zal verdwijnen</a:t>
            </a:r>
          </a:p>
          <a:p>
            <a:r>
              <a:rPr lang="nl-NL" sz="1600" dirty="0"/>
              <a:t>bij een BB-overschot zal de wisselkoers stijgen</a:t>
            </a:r>
          </a:p>
          <a:p>
            <a:pPr marL="304403" indent="0">
              <a:buNone/>
            </a:pPr>
            <a:r>
              <a:rPr lang="nl-NL" sz="1600" dirty="0"/>
              <a:t>→ export duurder en import goedkoper</a:t>
            </a:r>
          </a:p>
          <a:p>
            <a:pPr marL="304403" indent="0">
              <a:buNone/>
            </a:pPr>
            <a:r>
              <a:rPr lang="nl-NL" sz="1600" dirty="0"/>
              <a:t>→ de export zal dalen en import zal stijgen</a:t>
            </a:r>
          </a:p>
          <a:p>
            <a:pPr marL="304403" indent="0">
              <a:buNone/>
            </a:pPr>
            <a:r>
              <a:rPr lang="nl-NL" sz="1600" dirty="0"/>
              <a:t>→ het overschot op de BB zal verdwijnen</a:t>
            </a:r>
          </a:p>
          <a:p>
            <a:pPr marL="0" indent="0">
              <a:buNone/>
            </a:pPr>
            <a:r>
              <a:rPr lang="en-US" sz="1800" b="1" dirty="0" err="1"/>
              <a:t>Nadeel</a:t>
            </a:r>
            <a:endParaRPr lang="en-US" sz="1800" dirty="0"/>
          </a:p>
          <a:p>
            <a:pPr marL="0" indent="0">
              <a:buNone/>
            </a:pPr>
            <a:r>
              <a:rPr lang="nl-NL" sz="1800" dirty="0"/>
              <a:t>wisselkoersrisico (onzekerheid) remt internationale handel en internationale kapitaalstromen</a:t>
            </a:r>
            <a:endParaRPr lang="en-US" sz="1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7803" y="2057998"/>
            <a:ext cx="40481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082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Vaste wisselkoersen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Maken het valutarisico lager.</a:t>
            </a:r>
            <a:br>
              <a:rPr lang="nl-NL" sz="2000" dirty="0"/>
            </a:br>
            <a:r>
              <a:rPr lang="nl-NL" sz="2000" dirty="0"/>
              <a:t>Dat…</a:t>
            </a:r>
          </a:p>
          <a:p>
            <a:pPr lvl="1"/>
            <a:r>
              <a:rPr lang="nl-NL" dirty="0"/>
              <a:t>bevordert internationale handel</a:t>
            </a:r>
            <a:br>
              <a:rPr lang="nl-NL" dirty="0"/>
            </a:br>
            <a:r>
              <a:rPr lang="nl-NL" dirty="0"/>
              <a:t>(bedrijven zijn -ook bij langere contracten- zekerder over hun kosten/opbrengsten)</a:t>
            </a:r>
          </a:p>
          <a:p>
            <a:pPr lvl="1"/>
            <a:r>
              <a:rPr lang="nl-NL" dirty="0"/>
              <a:t>zorgt dat geld zijn meest productieve aanwending vindt</a:t>
            </a:r>
            <a:br>
              <a:rPr lang="nl-NL" dirty="0"/>
            </a:br>
            <a:r>
              <a:rPr lang="nl-NL" dirty="0"/>
              <a:t>(beleggers en investeerders durven hun geld nu ook in het buitenland te gebruiken als dat meer oplevert)</a:t>
            </a:r>
          </a:p>
          <a:p>
            <a:pPr lvl="1"/>
            <a:endParaRPr lang="nl-NL" sz="2000" dirty="0"/>
          </a:p>
          <a:p>
            <a:r>
              <a:rPr lang="nl-NL" sz="2000" dirty="0"/>
              <a:t>Maar: </a:t>
            </a:r>
          </a:p>
          <a:p>
            <a:pPr lvl="1"/>
            <a:r>
              <a:rPr lang="nl-NL" dirty="0"/>
              <a:t>er kunnen structurele betalingsbalansonevenwichtigheden ontstaan (Griekenland)</a:t>
            </a:r>
          </a:p>
          <a:p>
            <a:pPr lvl="1"/>
            <a:r>
              <a:rPr lang="nl-NL" dirty="0"/>
              <a:t>land heeft minder beleidsvrijheid (rente niet meer voor andere doelen te gebruiken)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1141C8F-F1FB-83C5-BDBF-25765FAB7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677" y="0"/>
            <a:ext cx="3161323" cy="158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574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lag van Denemarken - Wikipedia">
            <a:extLst>
              <a:ext uri="{FF2B5EF4-FFF2-40B4-BE49-F238E27FC236}">
                <a16:creationId xmlns:a16="http://schemas.microsoft.com/office/drawing/2014/main" id="{49F75F5D-B088-41E0-8787-1B120DDE2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68" y="2144362"/>
            <a:ext cx="5696349" cy="430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100" dirty="0"/>
              <a:t>Wisselkoers-manipulatie / vaste wisselkoers</a:t>
            </a:r>
            <a:br>
              <a:rPr lang="nl-NL" dirty="0"/>
            </a:b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deense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kroon - euro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9056" y="3332291"/>
            <a:ext cx="3600000" cy="590258"/>
          </a:xfrm>
          <a:solidFill>
            <a:srgbClr val="258812"/>
          </a:solidFill>
          <a:ln>
            <a:solidFill>
              <a:srgbClr val="ED4D0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Door extra DKR te verkopen</a:t>
            </a:r>
            <a:br>
              <a:rPr lang="nl-NL" sz="1600" dirty="0">
                <a:solidFill>
                  <a:schemeClr val="tx1"/>
                </a:solidFill>
              </a:rPr>
            </a:br>
            <a:r>
              <a:rPr lang="nl-NL" sz="1600" dirty="0">
                <a:solidFill>
                  <a:schemeClr val="tx1"/>
                </a:solidFill>
              </a:rPr>
              <a:t>(en er euro’s mee te kopen)</a:t>
            </a:r>
          </a:p>
        </p:txBody>
      </p:sp>
      <p:sp>
        <p:nvSpPr>
          <p:cNvPr id="38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79056" y="4231421"/>
            <a:ext cx="3600000" cy="358645"/>
          </a:xfrm>
          <a:ln>
            <a:solidFill>
              <a:srgbClr val="ED4D0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stijgt het aanbod van DKR</a:t>
            </a:r>
          </a:p>
        </p:txBody>
      </p:sp>
      <p:sp>
        <p:nvSpPr>
          <p:cNvPr id="39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680193" y="4859338"/>
            <a:ext cx="3598863" cy="622300"/>
          </a:xfrm>
          <a:ln>
            <a:solidFill>
              <a:srgbClr val="ED4D0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en daalt de wisselkoers van de DKR tot binnen de marge</a:t>
            </a:r>
          </a:p>
        </p:txBody>
      </p:sp>
      <p:sp>
        <p:nvSpPr>
          <p:cNvPr id="40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680193" y="5773738"/>
            <a:ext cx="3598863" cy="608012"/>
          </a:xfrm>
          <a:solidFill>
            <a:srgbClr val="FFC000"/>
          </a:solidFill>
          <a:ln>
            <a:solidFill>
              <a:srgbClr val="ED4D0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hetgeen de koersrisico’s voor internationale handel verkleint.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DD766E3-D35E-4052-8C4F-6E67A0C100E4}"/>
              </a:ext>
            </a:extLst>
          </p:cNvPr>
          <p:cNvSpPr/>
          <p:nvPr/>
        </p:nvSpPr>
        <p:spPr>
          <a:xfrm>
            <a:off x="6904838" y="3995928"/>
            <a:ext cx="3575265" cy="604288"/>
          </a:xfrm>
          <a:prstGeom prst="rect">
            <a:avLst/>
          </a:prstGeom>
          <a:solidFill>
            <a:srgbClr val="52893F">
              <a:alpha val="39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2" name="Rechte verbindingslijn met pijl 41"/>
          <p:cNvCxnSpPr>
            <a:cxnSpLocks/>
            <a:stCxn id="3" idx="2"/>
            <a:endCxn id="38" idx="0"/>
          </p:cNvCxnSpPr>
          <p:nvPr/>
        </p:nvCxnSpPr>
        <p:spPr>
          <a:xfrm>
            <a:off x="2479056" y="3922549"/>
            <a:ext cx="0" cy="308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38" idx="2"/>
            <a:endCxn id="39" idx="0"/>
          </p:cNvCxnSpPr>
          <p:nvPr/>
        </p:nvCxnSpPr>
        <p:spPr>
          <a:xfrm>
            <a:off x="2479056" y="4590066"/>
            <a:ext cx="569" cy="269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39" idx="2"/>
            <a:endCxn id="40" idx="0"/>
          </p:cNvCxnSpPr>
          <p:nvPr/>
        </p:nvCxnSpPr>
        <p:spPr>
          <a:xfrm>
            <a:off x="2479625" y="5481638"/>
            <a:ext cx="0" cy="292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888088" y="227471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H="1">
            <a:off x="6888088" y="580548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888088" y="227709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6888088" y="298277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888088" y="368845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888088" y="439413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6888088" y="509980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760816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832824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904832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976840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1048848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/>
          <p:cNvSpPr txBox="1"/>
          <p:nvPr/>
        </p:nvSpPr>
        <p:spPr>
          <a:xfrm>
            <a:off x="8239465" y="6096446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DKR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 rot="16200000">
            <a:off x="4906307" y="326397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DKR (in €)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301716" y="492253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0,20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301716" y="418360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0,40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6301716" y="350725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0,60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6301716" y="277787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0,80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6301716" y="20953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1,00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7392144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116141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836221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9546874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0270362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7392144" y="2680888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0" name="Rechthoek 79"/>
          <p:cNvSpPr/>
          <p:nvPr/>
        </p:nvSpPr>
        <p:spPr>
          <a:xfrm>
            <a:off x="7430244" y="256572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81" name="Rechte verbindingslijn 80"/>
          <p:cNvCxnSpPr/>
          <p:nvPr/>
        </p:nvCxnSpPr>
        <p:spPr>
          <a:xfrm flipV="1">
            <a:off x="7045132" y="3030138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" name="Rechthoek 81"/>
          <p:cNvSpPr/>
          <p:nvPr/>
        </p:nvSpPr>
        <p:spPr>
          <a:xfrm>
            <a:off x="9739979" y="269507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84" name="Ovaal 83"/>
          <p:cNvSpPr/>
          <p:nvPr/>
        </p:nvSpPr>
        <p:spPr>
          <a:xfrm>
            <a:off x="8196495" y="3770827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 flipV="1">
            <a:off x="6916910" y="3828220"/>
            <a:ext cx="1260000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 flipV="1">
            <a:off x="6939364" y="4202184"/>
            <a:ext cx="1512000" cy="12788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Rechthoek 87"/>
          <p:cNvSpPr/>
          <p:nvPr/>
        </p:nvSpPr>
        <p:spPr>
          <a:xfrm>
            <a:off x="9735028" y="350035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89" name="Rechte verbindingslijn 88"/>
          <p:cNvCxnSpPr/>
          <p:nvPr/>
        </p:nvCxnSpPr>
        <p:spPr>
          <a:xfrm flipV="1">
            <a:off x="6947249" y="3558428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8477066" y="413404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AE0EA92-9A5C-481C-9797-05F1C52D1FAA}"/>
              </a:ext>
            </a:extLst>
          </p:cNvPr>
          <p:cNvSpPr txBox="1"/>
          <p:nvPr/>
        </p:nvSpPr>
        <p:spPr>
          <a:xfrm>
            <a:off x="679056" y="1554480"/>
            <a:ext cx="5211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Vaste wisselkoers = meer stabiliteit (niet VAST)</a:t>
            </a:r>
          </a:p>
          <a:p>
            <a:endParaRPr lang="nl-NL" dirty="0"/>
          </a:p>
          <a:p>
            <a:r>
              <a:rPr lang="nl-NL" dirty="0"/>
              <a:t>In deze situatie is de wisselkoers dus TE HOOG</a:t>
            </a:r>
          </a:p>
          <a:p>
            <a:endParaRPr lang="nl-NL" dirty="0"/>
          </a:p>
          <a:p>
            <a:r>
              <a:rPr lang="nl-NL" b="1" dirty="0"/>
              <a:t>Directe </a:t>
            </a:r>
            <a:r>
              <a:rPr lang="nl-NL" b="1" dirty="0" err="1"/>
              <a:t>invertentie</a:t>
            </a:r>
            <a:r>
              <a:rPr lang="nl-NL" b="1" dirty="0"/>
              <a:t> (CB koopt/verkoopt):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66517297-143B-47DF-B750-B8A8E78B789E}"/>
              </a:ext>
            </a:extLst>
          </p:cNvPr>
          <p:cNvSpPr txBox="1"/>
          <p:nvPr/>
        </p:nvSpPr>
        <p:spPr>
          <a:xfrm>
            <a:off x="10257029" y="3838397"/>
            <a:ext cx="15649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 dirty="0"/>
              <a:t>interventiegrens</a:t>
            </a:r>
            <a:endParaRPr lang="nl-NL" i="1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A6C8AF2B-EFB0-4424-A3FA-414566CDCC07}"/>
              </a:ext>
            </a:extLst>
          </p:cNvPr>
          <p:cNvSpPr txBox="1"/>
          <p:nvPr/>
        </p:nvSpPr>
        <p:spPr>
          <a:xfrm>
            <a:off x="10257030" y="4435445"/>
            <a:ext cx="15649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 dirty="0"/>
              <a:t>interventiegrens</a:t>
            </a:r>
            <a:endParaRPr lang="nl-NL" i="1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AD1D77A8-FA64-4187-A72F-AA95C37D0533}"/>
              </a:ext>
            </a:extLst>
          </p:cNvPr>
          <p:cNvSpPr txBox="1"/>
          <p:nvPr/>
        </p:nvSpPr>
        <p:spPr>
          <a:xfrm>
            <a:off x="10361156" y="4119697"/>
            <a:ext cx="1002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b="1" i="1" dirty="0"/>
              <a:t>spilkoers</a:t>
            </a:r>
            <a:endParaRPr lang="nl-NL" i="1" dirty="0"/>
          </a:p>
        </p:txBody>
      </p:sp>
      <p:cxnSp>
        <p:nvCxnSpPr>
          <p:cNvPr id="13" name="Verbindingslijn: gebogen 12">
            <a:extLst>
              <a:ext uri="{FF2B5EF4-FFF2-40B4-BE49-F238E27FC236}">
                <a16:creationId xmlns:a16="http://schemas.microsoft.com/office/drawing/2014/main" id="{C94A7E27-CB3F-4EDD-87C7-6139FB9ED27C}"/>
              </a:ext>
            </a:extLst>
          </p:cNvPr>
          <p:cNvCxnSpPr>
            <a:cxnSpLocks/>
          </p:cNvCxnSpPr>
          <p:nvPr/>
        </p:nvCxnSpPr>
        <p:spPr>
          <a:xfrm flipV="1">
            <a:off x="11297261" y="4071051"/>
            <a:ext cx="149378" cy="19651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Verbindingslijn: gebogen 82">
            <a:extLst>
              <a:ext uri="{FF2B5EF4-FFF2-40B4-BE49-F238E27FC236}">
                <a16:creationId xmlns:a16="http://schemas.microsoft.com/office/drawing/2014/main" id="{7D933A65-FA53-4729-AC07-9EE023A4668D}"/>
              </a:ext>
            </a:extLst>
          </p:cNvPr>
          <p:cNvCxnSpPr>
            <a:cxnSpLocks/>
          </p:cNvCxnSpPr>
          <p:nvPr/>
        </p:nvCxnSpPr>
        <p:spPr>
          <a:xfrm>
            <a:off x="11297261" y="4311801"/>
            <a:ext cx="149378" cy="19651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86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8" grpId="0" uiExpand="1" build="p" animBg="1"/>
      <p:bldP spid="39" grpId="0" uiExpand="1" build="p" animBg="1"/>
      <p:bldP spid="40" grpId="0" uiExpand="1" build="p" animBg="1"/>
      <p:bldP spid="5" grpId="0" animBg="1"/>
      <p:bldP spid="88" grpId="0"/>
      <p:bldP spid="86" grpId="0" animBg="1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lag van Denemarken - Wikipedia">
            <a:extLst>
              <a:ext uri="{FF2B5EF4-FFF2-40B4-BE49-F238E27FC236}">
                <a16:creationId xmlns:a16="http://schemas.microsoft.com/office/drawing/2014/main" id="{49F75F5D-B088-41E0-8787-1B120DDE2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68" y="2144362"/>
            <a:ext cx="5696349" cy="430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/>
              <a:t>Wisselkoers-manipulatie / vaste wisselkoers</a:t>
            </a:r>
            <a:br>
              <a:rPr lang="nl-NL" sz="2800" dirty="0"/>
            </a:b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deense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kroon - euro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9056" y="3332291"/>
            <a:ext cx="4320000" cy="590258"/>
          </a:xfrm>
          <a:solidFill>
            <a:srgbClr val="258812"/>
          </a:solidFill>
          <a:ln>
            <a:solidFill>
              <a:srgbClr val="ED4D0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Daardoor wordt Denemarken </a:t>
            </a:r>
            <a:br>
              <a:rPr lang="nl-NL" sz="1600" dirty="0">
                <a:solidFill>
                  <a:schemeClr val="tx1"/>
                </a:solidFill>
              </a:rPr>
            </a:br>
            <a:r>
              <a:rPr lang="nl-NL" sz="1600" dirty="0">
                <a:solidFill>
                  <a:schemeClr val="tx1"/>
                </a:solidFill>
              </a:rPr>
              <a:t>minder aantrekkelijk voor </a:t>
            </a:r>
            <a:r>
              <a:rPr lang="nl-NL" sz="1600" dirty="0" err="1">
                <a:solidFill>
                  <a:schemeClr val="tx1"/>
                </a:solidFill>
              </a:rPr>
              <a:t>btl</a:t>
            </a:r>
            <a:r>
              <a:rPr lang="nl-NL" sz="1600" dirty="0">
                <a:solidFill>
                  <a:schemeClr val="tx1"/>
                </a:solidFill>
              </a:rPr>
              <a:t> beleggers</a:t>
            </a:r>
          </a:p>
        </p:txBody>
      </p:sp>
      <p:sp>
        <p:nvSpPr>
          <p:cNvPr id="38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79056" y="4231421"/>
            <a:ext cx="4320000" cy="1227547"/>
          </a:xfrm>
          <a:ln>
            <a:solidFill>
              <a:srgbClr val="ED4D0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Beleggers </a:t>
            </a:r>
            <a:r>
              <a:rPr lang="nl-NL" sz="1600" b="1" dirty="0">
                <a:solidFill>
                  <a:schemeClr val="tx1"/>
                </a:solidFill>
              </a:rPr>
              <a:t>willen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b="1" dirty="0">
                <a:solidFill>
                  <a:schemeClr val="tx1"/>
                </a:solidFill>
              </a:rPr>
              <a:t>niet</a:t>
            </a:r>
            <a:r>
              <a:rPr lang="nl-NL" sz="1600" dirty="0">
                <a:solidFill>
                  <a:schemeClr val="tx1"/>
                </a:solidFill>
              </a:rPr>
              <a:t> meer </a:t>
            </a:r>
            <a:r>
              <a:rPr lang="nl-NL" sz="1600" b="1" dirty="0">
                <a:solidFill>
                  <a:schemeClr val="tx1"/>
                </a:solidFill>
              </a:rPr>
              <a:t>naar</a:t>
            </a:r>
            <a:r>
              <a:rPr lang="nl-NL" sz="1600" dirty="0">
                <a:solidFill>
                  <a:schemeClr val="tx1"/>
                </a:solidFill>
              </a:rPr>
              <a:t> Denemarken:</a:t>
            </a:r>
            <a:br>
              <a:rPr lang="nl-NL" sz="1600" dirty="0">
                <a:solidFill>
                  <a:schemeClr val="tx1"/>
                </a:solidFill>
              </a:rPr>
            </a:br>
            <a:r>
              <a:rPr lang="nl-NL" sz="1600" b="1" dirty="0">
                <a:solidFill>
                  <a:schemeClr val="tx1"/>
                </a:solidFill>
              </a:rPr>
              <a:t>minder vraag </a:t>
            </a:r>
            <a:r>
              <a:rPr lang="nl-NL" sz="1600" dirty="0">
                <a:solidFill>
                  <a:schemeClr val="tx1"/>
                </a:solidFill>
              </a:rPr>
              <a:t>naar DKR</a:t>
            </a:r>
          </a:p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Beleggers </a:t>
            </a:r>
            <a:r>
              <a:rPr lang="nl-NL" sz="1600" b="1" dirty="0">
                <a:solidFill>
                  <a:schemeClr val="tx1"/>
                </a:solidFill>
              </a:rPr>
              <a:t>vertrekken</a:t>
            </a:r>
            <a:r>
              <a:rPr lang="nl-NL" sz="1600" dirty="0">
                <a:solidFill>
                  <a:schemeClr val="tx1"/>
                </a:solidFill>
              </a:rPr>
              <a:t> uit Denemarken:</a:t>
            </a:r>
            <a:br>
              <a:rPr lang="nl-NL" sz="1600" dirty="0">
                <a:solidFill>
                  <a:schemeClr val="tx1"/>
                </a:solidFill>
              </a:rPr>
            </a:br>
            <a:r>
              <a:rPr lang="nl-NL" sz="1600" b="1" dirty="0">
                <a:solidFill>
                  <a:schemeClr val="tx1"/>
                </a:solidFill>
              </a:rPr>
              <a:t>meer aanbod </a:t>
            </a:r>
            <a:r>
              <a:rPr lang="nl-NL" sz="1600" dirty="0">
                <a:solidFill>
                  <a:schemeClr val="tx1"/>
                </a:solidFill>
              </a:rPr>
              <a:t>van DKR</a:t>
            </a:r>
          </a:p>
        </p:txBody>
      </p:sp>
      <p:sp>
        <p:nvSpPr>
          <p:cNvPr id="39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679468" y="5727700"/>
            <a:ext cx="4319588" cy="622300"/>
          </a:xfrm>
          <a:solidFill>
            <a:srgbClr val="FFC000"/>
          </a:solidFill>
          <a:ln>
            <a:solidFill>
              <a:srgbClr val="ED4D0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sz="1600" dirty="0">
                <a:solidFill>
                  <a:schemeClr val="tx1"/>
                </a:solidFill>
              </a:rPr>
              <a:t>en daalt de wisselkoers van de DKR tot binnen de marge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DD766E3-D35E-4052-8C4F-6E67A0C100E4}"/>
              </a:ext>
            </a:extLst>
          </p:cNvPr>
          <p:cNvSpPr/>
          <p:nvPr/>
        </p:nvSpPr>
        <p:spPr>
          <a:xfrm>
            <a:off x="6904838" y="3995928"/>
            <a:ext cx="3575265" cy="604288"/>
          </a:xfrm>
          <a:prstGeom prst="rect">
            <a:avLst/>
          </a:prstGeom>
          <a:solidFill>
            <a:srgbClr val="52893F">
              <a:alpha val="39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2" name="Rechte verbindingslijn met pijl 41"/>
          <p:cNvCxnSpPr>
            <a:cxnSpLocks/>
            <a:stCxn id="3" idx="2"/>
            <a:endCxn id="38" idx="0"/>
          </p:cNvCxnSpPr>
          <p:nvPr/>
        </p:nvCxnSpPr>
        <p:spPr>
          <a:xfrm>
            <a:off x="2839056" y="3922549"/>
            <a:ext cx="0" cy="308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cxnSpLocks/>
            <a:stCxn id="38" idx="2"/>
            <a:endCxn id="39" idx="0"/>
          </p:cNvCxnSpPr>
          <p:nvPr/>
        </p:nvCxnSpPr>
        <p:spPr>
          <a:xfrm>
            <a:off x="2839056" y="5458968"/>
            <a:ext cx="206" cy="2687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888088" y="227471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H="1">
            <a:off x="6888088" y="580548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888088" y="227709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6888088" y="298277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6888088" y="368845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6888088" y="439413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6888088" y="509980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760816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832824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904832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976840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10488488" y="2277096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/>
          <p:cNvSpPr txBox="1"/>
          <p:nvPr/>
        </p:nvSpPr>
        <p:spPr>
          <a:xfrm>
            <a:off x="8239465" y="6096446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DKR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 rot="16200000">
            <a:off x="4906307" y="326397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DKR (in €)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301716" y="492253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0,20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301716" y="418360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0,40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6301716" y="350725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0,60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6301716" y="277787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0,80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6301716" y="20953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1,00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7392144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116141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836221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9546874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0270362" y="58303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7392144" y="2680888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0" name="Rechthoek 79"/>
          <p:cNvSpPr/>
          <p:nvPr/>
        </p:nvSpPr>
        <p:spPr>
          <a:xfrm>
            <a:off x="7430244" y="256572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81" name="Rechte verbindingslijn 80"/>
          <p:cNvCxnSpPr/>
          <p:nvPr/>
        </p:nvCxnSpPr>
        <p:spPr>
          <a:xfrm flipV="1">
            <a:off x="7045132" y="3030138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" name="Rechthoek 81"/>
          <p:cNvSpPr/>
          <p:nvPr/>
        </p:nvSpPr>
        <p:spPr>
          <a:xfrm>
            <a:off x="9739979" y="269507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sp>
        <p:nvSpPr>
          <p:cNvPr id="84" name="Ovaal 83"/>
          <p:cNvSpPr/>
          <p:nvPr/>
        </p:nvSpPr>
        <p:spPr>
          <a:xfrm>
            <a:off x="8196495" y="3770827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85" name="Rechte verbindingslijn 84"/>
          <p:cNvCxnSpPr/>
          <p:nvPr/>
        </p:nvCxnSpPr>
        <p:spPr>
          <a:xfrm flipV="1">
            <a:off x="6916910" y="3828220"/>
            <a:ext cx="1260000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 flipV="1">
            <a:off x="6939364" y="4202184"/>
            <a:ext cx="1512000" cy="12788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Rechthoek 87"/>
          <p:cNvSpPr/>
          <p:nvPr/>
        </p:nvSpPr>
        <p:spPr>
          <a:xfrm>
            <a:off x="9735028" y="350035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89" name="Rechte verbindingslijn 88"/>
          <p:cNvCxnSpPr/>
          <p:nvPr/>
        </p:nvCxnSpPr>
        <p:spPr>
          <a:xfrm flipV="1">
            <a:off x="6947249" y="3558428"/>
            <a:ext cx="292870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8477066" y="4134041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AE0EA92-9A5C-481C-9797-05F1C52D1FAA}"/>
              </a:ext>
            </a:extLst>
          </p:cNvPr>
          <p:cNvSpPr txBox="1"/>
          <p:nvPr/>
        </p:nvSpPr>
        <p:spPr>
          <a:xfrm>
            <a:off x="679056" y="1554480"/>
            <a:ext cx="521122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b="1" dirty="0"/>
              <a:t>Indirecte </a:t>
            </a:r>
            <a:r>
              <a:rPr lang="nl-NL" b="1" dirty="0" err="1"/>
              <a:t>invertentie</a:t>
            </a:r>
            <a:r>
              <a:rPr lang="nl-NL" b="1" dirty="0"/>
              <a:t>:</a:t>
            </a:r>
          </a:p>
          <a:p>
            <a:r>
              <a:rPr lang="nl-NL" dirty="0"/>
              <a:t>m.b.v. rente de geldstroom van internationale beleggingen manipuleren.</a:t>
            </a:r>
          </a:p>
          <a:p>
            <a:endParaRPr lang="nl-NL" dirty="0"/>
          </a:p>
          <a:p>
            <a:r>
              <a:rPr lang="nl-NL" dirty="0"/>
              <a:t>Hier: </a:t>
            </a:r>
            <a:r>
              <a:rPr lang="nl-NL" b="1" dirty="0"/>
              <a:t>rente verlagen</a:t>
            </a:r>
          </a:p>
        </p:txBody>
      </p: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922AB934-31E8-4100-8FB2-2218FEC3411F}"/>
              </a:ext>
            </a:extLst>
          </p:cNvPr>
          <p:cNvCxnSpPr/>
          <p:nvPr/>
        </p:nvCxnSpPr>
        <p:spPr>
          <a:xfrm>
            <a:off x="6948782" y="2872331"/>
            <a:ext cx="2160240" cy="284844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Ovaal 89">
            <a:extLst>
              <a:ext uri="{FF2B5EF4-FFF2-40B4-BE49-F238E27FC236}">
                <a16:creationId xmlns:a16="http://schemas.microsoft.com/office/drawing/2014/main" id="{CD094F7C-B206-45A3-B328-ED38B9BFC8BC}"/>
              </a:ext>
            </a:extLst>
          </p:cNvPr>
          <p:cNvSpPr/>
          <p:nvPr/>
        </p:nvSpPr>
        <p:spPr>
          <a:xfrm>
            <a:off x="7769039" y="3965813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66AEE152-6CD8-4495-B3E0-A9E004D0E0D8}"/>
              </a:ext>
            </a:extLst>
          </p:cNvPr>
          <p:cNvCxnSpPr/>
          <p:nvPr/>
        </p:nvCxnSpPr>
        <p:spPr>
          <a:xfrm flipV="1">
            <a:off x="6923006" y="4026340"/>
            <a:ext cx="792000" cy="12789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Rechthoek 91">
            <a:extLst>
              <a:ext uri="{FF2B5EF4-FFF2-40B4-BE49-F238E27FC236}">
                <a16:creationId xmlns:a16="http://schemas.microsoft.com/office/drawing/2014/main" id="{CAB54B5B-956A-4286-A609-AD617844E965}"/>
              </a:ext>
            </a:extLst>
          </p:cNvPr>
          <p:cNvSpPr/>
          <p:nvPr/>
        </p:nvSpPr>
        <p:spPr>
          <a:xfrm>
            <a:off x="6888087" y="263440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Q’</a:t>
            </a:r>
            <a:r>
              <a:rPr lang="nl-NL" baseline="-25000" dirty="0" err="1"/>
              <a:t>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0583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5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8" grpId="0" uiExpand="1" build="p" animBg="1"/>
      <p:bldP spid="39" grpId="0" uiExpand="1" build="p" animBg="1"/>
      <p:bldP spid="88" grpId="0"/>
      <p:bldP spid="86" grpId="0" animBg="1"/>
      <p:bldP spid="90" grpId="0" animBg="1"/>
      <p:bldP spid="90" grpId="1" animBg="1"/>
      <p:bldP spid="92" grpId="0"/>
      <p:bldP spid="9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E07E9-E3B9-4A25-BF7C-C51779A7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 Conflict in doelstelling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7CA0E60-5C95-4150-9253-84C9F8C39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4" y="3917124"/>
            <a:ext cx="10460039" cy="2602547"/>
          </a:xfrm>
        </p:spPr>
        <p:txBody>
          <a:bodyPr>
            <a:normAutofit fontScale="92500" lnSpcReduction="10000"/>
          </a:bodyPr>
          <a:lstStyle/>
          <a:p>
            <a:r>
              <a:rPr lang="nl-NL" sz="2000" dirty="0"/>
              <a:t>Rente dient als instrument voor beïnvloeden inflatie</a:t>
            </a:r>
          </a:p>
          <a:p>
            <a:r>
              <a:rPr lang="nl-NL" sz="2000" dirty="0"/>
              <a:t>maar rente heeft automatisch óók effect op de wisselkoers</a:t>
            </a:r>
          </a:p>
          <a:p>
            <a:r>
              <a:rPr lang="nl-NL" sz="2000" dirty="0"/>
              <a:t>CB kan rente niet rechtstreeks veranderen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/>
              <a:t>Stel: inflatie én wisselkoers zijn te hoog</a:t>
            </a:r>
          </a:p>
          <a:p>
            <a:pPr marL="1079500" indent="0">
              <a:buNone/>
            </a:pPr>
            <a:r>
              <a:rPr lang="nl-NL" sz="2000" dirty="0"/>
              <a:t>Wat is nodig voor de inflatie?</a:t>
            </a:r>
          </a:p>
          <a:p>
            <a:pPr marL="1079500" indent="0">
              <a:buNone/>
            </a:pPr>
            <a:r>
              <a:rPr lang="nl-NL" sz="2000" dirty="0"/>
              <a:t>Welk gevolg heeft dat voor de wisselkoers?</a:t>
            </a:r>
          </a:p>
        </p:txBody>
      </p:sp>
      <p:cxnSp>
        <p:nvCxnSpPr>
          <p:cNvPr id="6" name="Gebogen verbindingslijn 3">
            <a:extLst>
              <a:ext uri="{FF2B5EF4-FFF2-40B4-BE49-F238E27FC236}">
                <a16:creationId xmlns:a16="http://schemas.microsoft.com/office/drawing/2014/main" id="{84E3F2CE-DFF9-4A58-AECC-DDFDD7147E11}"/>
              </a:ext>
            </a:extLst>
          </p:cNvPr>
          <p:cNvCxnSpPr>
            <a:stCxn id="18" idx="2"/>
            <a:endCxn id="19" idx="1"/>
          </p:cNvCxnSpPr>
          <p:nvPr/>
        </p:nvCxnSpPr>
        <p:spPr>
          <a:xfrm rot="16200000" flipH="1">
            <a:off x="4879836" y="2398653"/>
            <a:ext cx="611342" cy="1121151"/>
          </a:xfrm>
          <a:prstGeom prst="bentConnector2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626854DB-5D5F-4759-B1E7-7C0DB2B907AB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6876491" y="2402390"/>
            <a:ext cx="911863" cy="0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8FF77A02-6A90-449E-92E1-DBD4AF634C20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835932" y="2399643"/>
            <a:ext cx="484625" cy="0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hthoek 8">
            <a:extLst>
              <a:ext uri="{FF2B5EF4-FFF2-40B4-BE49-F238E27FC236}">
                <a16:creationId xmlns:a16="http://schemas.microsoft.com/office/drawing/2014/main" id="{E01FEF6C-F845-4022-BD0A-A492368217EA}"/>
              </a:ext>
            </a:extLst>
          </p:cNvPr>
          <p:cNvSpPr/>
          <p:nvPr/>
        </p:nvSpPr>
        <p:spPr>
          <a:xfrm>
            <a:off x="251757" y="1799479"/>
            <a:ext cx="1584176" cy="338554"/>
          </a:xfrm>
          <a:prstGeom prst="rect">
            <a:avLst/>
          </a:prstGeom>
          <a:solidFill>
            <a:srgbClr val="258812"/>
          </a:solidFill>
          <a:ln w="15875">
            <a:solidFill>
              <a:srgbClr val="ED4D0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b="1" dirty="0"/>
              <a:t>Centrale Bank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3405661-992A-46BC-9E46-7F2AC7EB952F}"/>
              </a:ext>
            </a:extLst>
          </p:cNvPr>
          <p:cNvSpPr/>
          <p:nvPr/>
        </p:nvSpPr>
        <p:spPr>
          <a:xfrm>
            <a:off x="251757" y="2138033"/>
            <a:ext cx="1584175" cy="523220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Diverse </a:t>
            </a:r>
            <a:br>
              <a:rPr lang="nl-NL" sz="1400" dirty="0"/>
            </a:br>
            <a:r>
              <a:rPr lang="nl-NL" sz="1400" dirty="0"/>
              <a:t>instrumenten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A423B06-67FD-4C46-BF74-E4C21C56033B}"/>
              </a:ext>
            </a:extLst>
          </p:cNvPr>
          <p:cNvSpPr/>
          <p:nvPr/>
        </p:nvSpPr>
        <p:spPr>
          <a:xfrm>
            <a:off x="2320556" y="1799479"/>
            <a:ext cx="1368151" cy="338554"/>
          </a:xfrm>
          <a:prstGeom prst="rect">
            <a:avLst/>
          </a:prstGeom>
          <a:solidFill>
            <a:srgbClr val="258812"/>
          </a:solidFill>
          <a:ln w="15875">
            <a:solidFill>
              <a:srgbClr val="ED4D0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b="1" dirty="0"/>
              <a:t>Banken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6C1E1B8-B283-4682-9EEE-B5F21CA15776}"/>
              </a:ext>
            </a:extLst>
          </p:cNvPr>
          <p:cNvSpPr/>
          <p:nvPr/>
        </p:nvSpPr>
        <p:spPr>
          <a:xfrm>
            <a:off x="2320557" y="2138033"/>
            <a:ext cx="1368150" cy="523220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Liquiditeit</a:t>
            </a:r>
          </a:p>
          <a:p>
            <a:pPr algn="ctr"/>
            <a:endParaRPr lang="nl-NL" sz="1400" dirty="0"/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BEC72D01-FBBE-4CF9-84DC-5BC26D6D47C2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>
            <a:off x="3688707" y="2399643"/>
            <a:ext cx="400357" cy="0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hthoek 13">
            <a:extLst>
              <a:ext uri="{FF2B5EF4-FFF2-40B4-BE49-F238E27FC236}">
                <a16:creationId xmlns:a16="http://schemas.microsoft.com/office/drawing/2014/main" id="{F476A230-89E8-478F-A167-CC3BE836D69F}"/>
              </a:ext>
            </a:extLst>
          </p:cNvPr>
          <p:cNvSpPr/>
          <p:nvPr/>
        </p:nvSpPr>
        <p:spPr>
          <a:xfrm>
            <a:off x="5746084" y="1802226"/>
            <a:ext cx="1368151" cy="338554"/>
          </a:xfrm>
          <a:prstGeom prst="rect">
            <a:avLst/>
          </a:prstGeom>
          <a:solidFill>
            <a:srgbClr val="258812"/>
          </a:solidFill>
          <a:ln w="15875">
            <a:solidFill>
              <a:srgbClr val="ED4D0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b="1" dirty="0"/>
              <a:t>Publiek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A7EA8873-9DB7-4F0C-B122-EE245164C2DC}"/>
              </a:ext>
            </a:extLst>
          </p:cNvPr>
          <p:cNvSpPr/>
          <p:nvPr/>
        </p:nvSpPr>
        <p:spPr>
          <a:xfrm>
            <a:off x="5746085" y="2140780"/>
            <a:ext cx="1368150" cy="523220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Leningen: M</a:t>
            </a:r>
          </a:p>
          <a:p>
            <a:pPr algn="ctr"/>
            <a:endParaRPr lang="nl-NL" sz="1400" dirty="0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F990D080-AF8A-4E54-A032-08D89CB86BF2}"/>
              </a:ext>
            </a:extLst>
          </p:cNvPr>
          <p:cNvSpPr/>
          <p:nvPr/>
        </p:nvSpPr>
        <p:spPr>
          <a:xfrm>
            <a:off x="7788354" y="2140780"/>
            <a:ext cx="1368150" cy="523220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Bestedingen</a:t>
            </a:r>
          </a:p>
          <a:p>
            <a:pPr algn="ctr"/>
            <a:r>
              <a:rPr lang="nl-NL" sz="1400" dirty="0"/>
              <a:t>(conjunctuur)</a:t>
            </a:r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35E8E100-3D43-473F-A90C-5E618DDB4659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176874" y="2399643"/>
            <a:ext cx="569211" cy="2747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Rechthoek 17">
            <a:extLst>
              <a:ext uri="{FF2B5EF4-FFF2-40B4-BE49-F238E27FC236}">
                <a16:creationId xmlns:a16="http://schemas.microsoft.com/office/drawing/2014/main" id="{4F078ED7-699B-4CCB-9FC6-9BB8379690CD}"/>
              </a:ext>
            </a:extLst>
          </p:cNvPr>
          <p:cNvSpPr/>
          <p:nvPr/>
        </p:nvSpPr>
        <p:spPr>
          <a:xfrm>
            <a:off x="4089064" y="2145727"/>
            <a:ext cx="1071736" cy="507831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300" dirty="0"/>
              <a:t>Geldmarkt</a:t>
            </a:r>
          </a:p>
          <a:p>
            <a:pPr algn="ctr"/>
            <a:r>
              <a:rPr lang="nl-NL" sz="1400" b="1" dirty="0"/>
              <a:t>rente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A2DC2C39-0409-468C-A733-E0E32EB0DC50}"/>
              </a:ext>
            </a:extLst>
          </p:cNvPr>
          <p:cNvSpPr/>
          <p:nvPr/>
        </p:nvSpPr>
        <p:spPr>
          <a:xfrm>
            <a:off x="5746083" y="3095623"/>
            <a:ext cx="1368151" cy="338554"/>
          </a:xfrm>
          <a:prstGeom prst="rect">
            <a:avLst/>
          </a:prstGeom>
          <a:solidFill>
            <a:srgbClr val="258812"/>
          </a:solidFill>
          <a:ln w="15875">
            <a:solidFill>
              <a:srgbClr val="ED4D0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b="1" dirty="0"/>
              <a:t>Beleggers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7CF98DD3-63A4-42C5-9263-322450DE9DD2}"/>
              </a:ext>
            </a:extLst>
          </p:cNvPr>
          <p:cNvSpPr/>
          <p:nvPr/>
        </p:nvSpPr>
        <p:spPr>
          <a:xfrm>
            <a:off x="7769164" y="3111011"/>
            <a:ext cx="1368150" cy="307777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Valutamarkt</a:t>
            </a:r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0409BAAF-3042-451A-B682-13094D3CB4B1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7114234" y="3264900"/>
            <a:ext cx="654930" cy="11613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EA714FA-7A75-4728-8522-CFB72661AAC8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9156504" y="2399642"/>
            <a:ext cx="691505" cy="2748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7120FAFA-5B85-402A-ACD4-C593CDE380E1}"/>
              </a:ext>
            </a:extLst>
          </p:cNvPr>
          <p:cNvSpPr/>
          <p:nvPr/>
        </p:nvSpPr>
        <p:spPr>
          <a:xfrm>
            <a:off x="9867199" y="2138032"/>
            <a:ext cx="1368150" cy="523220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Inflatie / </a:t>
            </a:r>
          </a:p>
          <a:p>
            <a:pPr algn="ctr"/>
            <a:r>
              <a:rPr lang="nl-NL" sz="1400" dirty="0"/>
              <a:t>productie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AC3B2011-18A9-48AF-B6C0-8ED16C5667A9}"/>
              </a:ext>
            </a:extLst>
          </p:cNvPr>
          <p:cNvSpPr/>
          <p:nvPr/>
        </p:nvSpPr>
        <p:spPr>
          <a:xfrm>
            <a:off x="9848009" y="3108263"/>
            <a:ext cx="1368150" cy="307777"/>
          </a:xfrm>
          <a:prstGeom prst="rect">
            <a:avLst/>
          </a:prstGeom>
          <a:ln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400" dirty="0"/>
              <a:t>Wisselkoers</a:t>
            </a:r>
          </a:p>
        </p:txBody>
      </p: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BC47AE1B-470B-4708-882E-AE6F08B5AFC8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9137314" y="3264900"/>
            <a:ext cx="710695" cy="8865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3CCF9B02-7EA4-4F61-925C-71647207D1C6}"/>
              </a:ext>
            </a:extLst>
          </p:cNvPr>
          <p:cNvCxnSpPr/>
          <p:nvPr/>
        </p:nvCxnSpPr>
        <p:spPr>
          <a:xfrm>
            <a:off x="10352066" y="2658504"/>
            <a:ext cx="0" cy="449759"/>
          </a:xfrm>
          <a:prstGeom prst="straightConnector1">
            <a:avLst/>
          </a:prstGeom>
          <a:ln>
            <a:solidFill>
              <a:srgbClr val="ED4D0F"/>
            </a:solidFill>
            <a:prstDash val="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36CE42AD-1E26-4794-BA0B-E0AD5418126C}"/>
              </a:ext>
            </a:extLst>
          </p:cNvPr>
          <p:cNvCxnSpPr/>
          <p:nvPr/>
        </p:nvCxnSpPr>
        <p:spPr>
          <a:xfrm flipV="1">
            <a:off x="10856122" y="2658504"/>
            <a:ext cx="0" cy="434371"/>
          </a:xfrm>
          <a:prstGeom prst="straightConnector1">
            <a:avLst/>
          </a:prstGeom>
          <a:ln>
            <a:solidFill>
              <a:srgbClr val="ED4D0F"/>
            </a:solidFill>
            <a:prstDash val="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7282116F-060D-42CA-A6AD-D2672D703C53}"/>
              </a:ext>
            </a:extLst>
          </p:cNvPr>
          <p:cNvSpPr txBox="1"/>
          <p:nvPr/>
        </p:nvSpPr>
        <p:spPr>
          <a:xfrm>
            <a:off x="10955010" y="2223949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te hoog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0B012F5-71E4-4FDB-8F44-6C09485C6C0E}"/>
              </a:ext>
            </a:extLst>
          </p:cNvPr>
          <p:cNvSpPr txBox="1"/>
          <p:nvPr/>
        </p:nvSpPr>
        <p:spPr>
          <a:xfrm>
            <a:off x="4130245" y="1863505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verhogen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FF92D36F-3C27-407C-9699-FF386B7C09AE}"/>
              </a:ext>
            </a:extLst>
          </p:cNvPr>
          <p:cNvSpPr txBox="1"/>
          <p:nvPr/>
        </p:nvSpPr>
        <p:spPr>
          <a:xfrm>
            <a:off x="5711051" y="340247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aantrekkelijker</a:t>
            </a:r>
            <a:endParaRPr lang="nl-NL" sz="1400" b="1" i="1" dirty="0">
              <a:solidFill>
                <a:srgbClr val="C00000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EFF3FDE6-28FA-46A9-85F1-35B45020611C}"/>
              </a:ext>
            </a:extLst>
          </p:cNvPr>
          <p:cNvSpPr txBox="1"/>
          <p:nvPr/>
        </p:nvSpPr>
        <p:spPr>
          <a:xfrm>
            <a:off x="7816644" y="3402473"/>
            <a:ext cx="132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vraag stijgt &amp;</a:t>
            </a:r>
          </a:p>
          <a:p>
            <a:r>
              <a:rPr lang="nl-NL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aanbod daalt</a:t>
            </a:r>
            <a:endParaRPr lang="nl-NL" sz="1400" b="1" i="1" dirty="0">
              <a:solidFill>
                <a:srgbClr val="C00000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AABD63AC-E618-4979-9682-9B1A716FF1B9}"/>
              </a:ext>
            </a:extLst>
          </p:cNvPr>
          <p:cNvSpPr txBox="1"/>
          <p:nvPr/>
        </p:nvSpPr>
        <p:spPr>
          <a:xfrm>
            <a:off x="7803104" y="1868130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moeten dalen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7CA71943-F8D5-46C4-AF8B-125752742B4F}"/>
              </a:ext>
            </a:extLst>
          </p:cNvPr>
          <p:cNvSpPr txBox="1"/>
          <p:nvPr/>
        </p:nvSpPr>
        <p:spPr>
          <a:xfrm>
            <a:off x="5781248" y="1509470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moeten dalen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B0E742C6-8677-4388-9BB5-B6F542EE60F8}"/>
              </a:ext>
            </a:extLst>
          </p:cNvPr>
          <p:cNvSpPr txBox="1"/>
          <p:nvPr/>
        </p:nvSpPr>
        <p:spPr>
          <a:xfrm>
            <a:off x="10226551" y="3405451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stijgt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28F0C1B7-C652-478C-B284-DC2F93276ED1}"/>
              </a:ext>
            </a:extLst>
          </p:cNvPr>
          <p:cNvSpPr txBox="1"/>
          <p:nvPr/>
        </p:nvSpPr>
        <p:spPr>
          <a:xfrm>
            <a:off x="10955559" y="3100748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>
                <a:solidFill>
                  <a:srgbClr val="C00000"/>
                </a:solidFill>
              </a:rPr>
              <a:t>te hoog</a:t>
            </a:r>
          </a:p>
        </p:txBody>
      </p:sp>
      <p:pic>
        <p:nvPicPr>
          <p:cNvPr id="47" name="Graphic 46" descr="Duim omlaag met effen opvulling">
            <a:extLst>
              <a:ext uri="{FF2B5EF4-FFF2-40B4-BE49-F238E27FC236}">
                <a16:creationId xmlns:a16="http://schemas.microsoft.com/office/drawing/2014/main" id="{4840C28F-6CF3-4FE2-822A-06B7DB604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49016" y="3306688"/>
            <a:ext cx="914400" cy="914400"/>
          </a:xfrm>
          <a:prstGeom prst="rect">
            <a:avLst/>
          </a:prstGeom>
        </p:spPr>
      </p:pic>
      <p:pic>
        <p:nvPicPr>
          <p:cNvPr id="49" name="Graphic 48" descr="Duim omhoog met effen opvulling">
            <a:extLst>
              <a:ext uri="{FF2B5EF4-FFF2-40B4-BE49-F238E27FC236}">
                <a16:creationId xmlns:a16="http://schemas.microsoft.com/office/drawing/2014/main" id="{5D7549E1-B7D2-4F2F-B13F-75F034E47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37616" y="13344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15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4" grpId="0" animBg="1"/>
      <p:bldP spid="35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460938" y="1095270"/>
            <a:ext cx="4335868" cy="5505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Gegeven de marktsituatie rond de Panamese </a:t>
            </a:r>
            <a:r>
              <a:rPr lang="nl-NL" sz="1800" dirty="0" err="1"/>
              <a:t>Balboa</a:t>
            </a:r>
            <a:r>
              <a:rPr lang="nl-NL" sz="1800" dirty="0"/>
              <a:t> , PAB, die gekoppeld is aan de VS dollar.</a:t>
            </a:r>
          </a:p>
          <a:p>
            <a:pPr marL="0" indent="0">
              <a:buNone/>
            </a:pPr>
            <a:r>
              <a:rPr lang="nl-NL" sz="1800" dirty="0"/>
              <a:t>Door de aantrekkende wereldeconomie moeten er meer schepen door het </a:t>
            </a:r>
            <a:r>
              <a:rPr lang="nl-NL" sz="1800" dirty="0" err="1"/>
              <a:t>Panama-kanaal</a:t>
            </a:r>
            <a:r>
              <a:rPr lang="nl-NL" sz="1800" dirty="0"/>
              <a:t>. </a:t>
            </a:r>
            <a:br>
              <a:rPr lang="nl-NL" sz="1800" dirty="0"/>
            </a:br>
            <a:r>
              <a:rPr lang="nl-NL" sz="1800" dirty="0"/>
              <a:t>Hierdoor komt de koers van de PAB buiten de interventiegrenzen.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nl-NL" sz="1800" dirty="0"/>
              <a:t>Schets in de figuur de beschreven koersverandering.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1800" dirty="0"/>
              <a:t>Hoe moet de CB van Panama op </a:t>
            </a:r>
            <a:r>
              <a:rPr lang="nl-NL" sz="1800" b="1" i="1" dirty="0"/>
              <a:t>directe</a:t>
            </a:r>
            <a:r>
              <a:rPr lang="nl-NL" sz="1800" dirty="0"/>
              <a:t> wijze interveniëren? Verklaar.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1800" dirty="0"/>
              <a:t>Hoe kan de CB van Panama op </a:t>
            </a:r>
            <a:r>
              <a:rPr lang="nl-NL" sz="1800" b="1" i="1" dirty="0"/>
              <a:t>indirecte</a:t>
            </a:r>
            <a:r>
              <a:rPr lang="nl-NL" sz="1800" dirty="0"/>
              <a:t> wijze interveniëren? Verklaar.</a:t>
            </a: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6868197" y="5661248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852957" y="2132856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852957" y="2838534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852957" y="35442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852957" y="4249890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852957" y="4955568"/>
            <a:ext cx="3592016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7303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29311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01319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73327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453357" y="2132856"/>
            <a:ext cx="0" cy="35283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8256240" y="6099119"/>
            <a:ext cx="257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PAB ×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 rot="16200000">
            <a:off x="4786251" y="3212135"/>
            <a:ext cx="298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wisselkoers PAB (in $-cent)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423170" y="47781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406051" y="40580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75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406051" y="3365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406051" y="265517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406051" y="19507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357013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07773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79146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517897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231616" y="56761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</a:t>
            </a:r>
          </a:p>
        </p:txBody>
      </p:sp>
      <p:sp>
        <p:nvSpPr>
          <p:cNvPr id="30" name="Vrije vorm 29"/>
          <p:cNvSpPr/>
          <p:nvPr/>
        </p:nvSpPr>
        <p:spPr>
          <a:xfrm>
            <a:off x="6717533" y="5372100"/>
            <a:ext cx="266700" cy="280988"/>
          </a:xfrm>
          <a:custGeom>
            <a:avLst/>
            <a:gdLst>
              <a:gd name="connsiteX0" fmla="*/ 133350 w 266700"/>
              <a:gd name="connsiteY0" fmla="*/ 0 h 280988"/>
              <a:gd name="connsiteX1" fmla="*/ 266700 w 266700"/>
              <a:gd name="connsiteY1" fmla="*/ 52388 h 280988"/>
              <a:gd name="connsiteX2" fmla="*/ 0 w 266700"/>
              <a:gd name="connsiteY2" fmla="*/ 100013 h 280988"/>
              <a:gd name="connsiteX3" fmla="*/ 142875 w 266700"/>
              <a:gd name="connsiteY3" fmla="*/ 138113 h 280988"/>
              <a:gd name="connsiteX4" fmla="*/ 142875 w 266700"/>
              <a:gd name="connsiteY4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80988">
                <a:moveTo>
                  <a:pt x="133350" y="0"/>
                </a:moveTo>
                <a:lnTo>
                  <a:pt x="266700" y="52388"/>
                </a:lnTo>
                <a:lnTo>
                  <a:pt x="0" y="100013"/>
                </a:lnTo>
                <a:lnTo>
                  <a:pt x="142875" y="138113"/>
                </a:lnTo>
                <a:lnTo>
                  <a:pt x="142875" y="280988"/>
                </a:ln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852958" y="3068960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888087" y="4064193"/>
            <a:ext cx="3203481" cy="0"/>
          </a:xfrm>
          <a:prstGeom prst="line">
            <a:avLst/>
          </a:prstGeom>
          <a:ln w="22225"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10091568" y="2893819"/>
            <a:ext cx="182258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0056438" y="3862790"/>
            <a:ext cx="185771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interventiegrens</a:t>
            </a:r>
          </a:p>
        </p:txBody>
      </p:sp>
      <p:sp>
        <p:nvSpPr>
          <p:cNvPr id="37" name="Rechthoek 36"/>
          <p:cNvSpPr/>
          <p:nvPr/>
        </p:nvSpPr>
        <p:spPr>
          <a:xfrm>
            <a:off x="7688520" y="218581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7051753" y="2640555"/>
            <a:ext cx="2681524" cy="1756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hoek 38"/>
          <p:cNvSpPr/>
          <p:nvPr/>
        </p:nvSpPr>
        <p:spPr>
          <a:xfrm>
            <a:off x="9696011" y="239103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a</a:t>
            </a:r>
            <a:endParaRPr lang="nl-NL" dirty="0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479322" y="2097103"/>
            <a:ext cx="2160240" cy="2848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445333" y="3389969"/>
            <a:ext cx="124991" cy="12499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Rechte verbindingslijn 5"/>
          <p:cNvCxnSpPr/>
          <p:nvPr/>
        </p:nvCxnSpPr>
        <p:spPr>
          <a:xfrm>
            <a:off x="6852957" y="2132856"/>
            <a:ext cx="0" cy="324036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4A12B472-C66D-4F7B-9B3D-23E147F4C62F}"/>
              </a:ext>
            </a:extLst>
          </p:cNvPr>
          <p:cNvCxnSpPr/>
          <p:nvPr/>
        </p:nvCxnSpPr>
        <p:spPr>
          <a:xfrm>
            <a:off x="6852957" y="3550156"/>
            <a:ext cx="332571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0D4B1742-4F07-4C0B-B51E-BF296379C091}"/>
              </a:ext>
            </a:extLst>
          </p:cNvPr>
          <p:cNvSpPr txBox="1"/>
          <p:nvPr/>
        </p:nvSpPr>
        <p:spPr>
          <a:xfrm>
            <a:off x="10117302" y="3370788"/>
            <a:ext cx="10855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tx1"/>
                </a:solidFill>
              </a:rPr>
              <a:t>spilkoers</a:t>
            </a:r>
          </a:p>
        </p:txBody>
      </p:sp>
    </p:spTree>
    <p:extLst>
      <p:ext uri="{BB962C8B-B14F-4D97-AF65-F5344CB8AC3E}">
        <p14:creationId xmlns:p14="http://schemas.microsoft.com/office/powerpoint/2010/main" val="35390251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onomielokaal havo 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 NIEUW" id="{BC86907D-6D5F-4331-A36F-369DB893B0A6}" vid="{85079D17-8F8E-4DBB-A8FD-8C0B6DFCFE6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18C0D667C024C9C0768FFBC1B62C7" ma:contentTypeVersion="18" ma:contentTypeDescription="Een nieuw document maken." ma:contentTypeScope="" ma:versionID="379ca1c3a71e60ed557841e226d3316b">
  <xsd:schema xmlns:xsd="http://www.w3.org/2001/XMLSchema" xmlns:xs="http://www.w3.org/2001/XMLSchema" xmlns:p="http://schemas.microsoft.com/office/2006/metadata/properties" xmlns:ns2="463f137c-f9d1-45d8-8a55-1f7679ce37e5" xmlns:ns3="60cf6e8c-9f08-4f53-bfb5-6420bdb01f64" targetNamespace="http://schemas.microsoft.com/office/2006/metadata/properties" ma:root="true" ma:fieldsID="b60d20a6b4223f14b6e6fc37f052736b" ns2:_="" ns3:_="">
    <xsd:import namespace="463f137c-f9d1-45d8-8a55-1f7679ce37e5"/>
    <xsd:import namespace="60cf6e8c-9f08-4f53-bfb5-6420bdb01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3f137c-f9d1-45d8-8a55-1f7679ce3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aa83bf43-af17-450f-9edb-6f48d28acd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f6e8c-9f08-4f53-bfb5-6420bdb01f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6a21dfa-8112-4c92-a71f-01f7b5fc4581}" ma:internalName="TaxCatchAll" ma:showField="CatchAllData" ma:web="60cf6e8c-9f08-4f53-bfb5-6420bdb01f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3f137c-f9d1-45d8-8a55-1f7679ce37e5">
      <Terms xmlns="http://schemas.microsoft.com/office/infopath/2007/PartnerControls"/>
    </lcf76f155ced4ddcb4097134ff3c332f>
    <TaxCatchAll xmlns="60cf6e8c-9f08-4f53-bfb5-6420bdb01f6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B7DFCB-0965-405B-84FA-AF33BF270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3f137c-f9d1-45d8-8a55-1f7679ce37e5"/>
    <ds:schemaRef ds:uri="60cf6e8c-9f08-4f53-bfb5-6420bdb01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BFBBEC-7A24-430D-83B5-4D70AB5C0A31}">
  <ds:schemaRefs>
    <ds:schemaRef ds:uri="http://schemas.microsoft.com/office/2006/metadata/properties"/>
    <ds:schemaRef ds:uri="http://schemas.microsoft.com/office/infopath/2007/PartnerControls"/>
    <ds:schemaRef ds:uri="463f137c-f9d1-45d8-8a55-1f7679ce37e5"/>
    <ds:schemaRef ds:uri="60cf6e8c-9f08-4f53-bfb5-6420bdb01f64"/>
  </ds:schemaRefs>
</ds:datastoreItem>
</file>

<file path=customXml/itemProps3.xml><?xml version="1.0" encoding="utf-8"?>
<ds:datastoreItem xmlns:ds="http://schemas.openxmlformats.org/officeDocument/2006/customXml" ds:itemID="{17A53B37-E103-4FFA-9518-EB0BD89608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 NIEUW</Template>
  <TotalTime>28</TotalTime>
  <Words>876</Words>
  <Application>Microsoft Office PowerPoint</Application>
  <PresentationFormat>Breedbeeld</PresentationFormat>
  <Paragraphs>223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Arial</vt:lpstr>
      <vt:lpstr>Economielokaal havo NIEUW</vt:lpstr>
      <vt:lpstr>Wisselkoersen</vt:lpstr>
      <vt:lpstr>PowerPoint-presentatie</vt:lpstr>
      <vt:lpstr>PowerPoint-presentatie</vt:lpstr>
      <vt:lpstr>Flexibele wisselkoersen</vt:lpstr>
      <vt:lpstr>Vaste wisselkoersen</vt:lpstr>
      <vt:lpstr>Wisselkoers-manipulatie / vaste wisselkoers deense kroon - euro</vt:lpstr>
      <vt:lpstr>Wisselkoers-manipulatie / vaste wisselkoers deense kroon - euro</vt:lpstr>
      <vt:lpstr>Mogelijk Conflict in doelstelling</vt:lpstr>
      <vt:lpstr>PowerPoint-presentatie</vt:lpstr>
      <vt:lpstr>Beschreven koersverandering</vt:lpstr>
      <vt:lpstr>Directe interventie</vt:lpstr>
      <vt:lpstr>Indirecte interventie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Bloemers</dc:creator>
  <cp:lastModifiedBy>Paul Bloemers</cp:lastModifiedBy>
  <cp:revision>2</cp:revision>
  <dcterms:created xsi:type="dcterms:W3CDTF">2024-08-27T10:08:03Z</dcterms:created>
  <dcterms:modified xsi:type="dcterms:W3CDTF">2024-08-27T10:53:19Z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0x010100C6118C0D667C024C9C0768FFBC1B62C7</vt:lpwstr>
  </property>
</Properties>
</file>