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305" r:id="rId7"/>
    <p:sldId id="282" r:id="rId8"/>
    <p:sldId id="289" r:id="rId9"/>
    <p:sldId id="302" r:id="rId10"/>
    <p:sldId id="303" r:id="rId11"/>
    <p:sldId id="304" r:id="rId12"/>
    <p:sldId id="292" r:id="rId13"/>
    <p:sldId id="293" r:id="rId14"/>
    <p:sldId id="294" r:id="rId15"/>
    <p:sldId id="295" r:id="rId16"/>
    <p:sldId id="306" r:id="rId1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4D0F"/>
    <a:srgbClr val="2588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AB00D47-FBF7-4EA3-B5A1-A641ECA75469}" v="9" dt="2024-08-27T10:52:17.2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 showGuides="1">
      <p:cViewPr varScale="1">
        <p:scale>
          <a:sx n="100" d="100"/>
          <a:sy n="100" d="100"/>
        </p:scale>
        <p:origin x="72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Vrije vorm: vorm 7">
            <a:extLst>
              <a:ext uri="{FF2B5EF4-FFF2-40B4-BE49-F238E27FC236}">
                <a16:creationId xmlns:a16="http://schemas.microsoft.com/office/drawing/2014/main" id="{14CE7DE5-FC35-4FFD-AE29-C150217DEEED}"/>
              </a:ext>
            </a:extLst>
          </p:cNvPr>
          <p:cNvSpPr/>
          <p:nvPr/>
        </p:nvSpPr>
        <p:spPr>
          <a:xfrm rot="2700000">
            <a:off x="4407766" y="-1516342"/>
            <a:ext cx="3376466" cy="3376466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14" name="Groep 13">
            <a:extLst>
              <a:ext uri="{FF2B5EF4-FFF2-40B4-BE49-F238E27FC236}">
                <a16:creationId xmlns:a16="http://schemas.microsoft.com/office/drawing/2014/main" id="{2449F54E-C47E-4B61-8DF0-516E154B1163}"/>
              </a:ext>
            </a:extLst>
          </p:cNvPr>
          <p:cNvGrpSpPr/>
          <p:nvPr/>
        </p:nvGrpSpPr>
        <p:grpSpPr>
          <a:xfrm>
            <a:off x="4470321" y="-643744"/>
            <a:ext cx="8001078" cy="7768444"/>
            <a:chOff x="4470321" y="-643744"/>
            <a:chExt cx="8001078" cy="7768444"/>
          </a:xfrm>
        </p:grpSpPr>
        <p:sp>
          <p:nvSpPr>
            <p:cNvPr id="7" name="Vrije vorm: vorm 6">
              <a:extLst>
                <a:ext uri="{FF2B5EF4-FFF2-40B4-BE49-F238E27FC236}">
                  <a16:creationId xmlns:a16="http://schemas.microsoft.com/office/drawing/2014/main" id="{1285F57F-432D-4013-979E-83DAE5EC5DF8}"/>
                </a:ext>
              </a:extLst>
            </p:cNvPr>
            <p:cNvSpPr/>
            <p:nvPr/>
          </p:nvSpPr>
          <p:spPr>
            <a:xfrm>
              <a:off x="4470321" y="-643744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258812">
                <a:alpha val="80000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  <p:sp>
          <p:nvSpPr>
            <p:cNvPr id="9" name="Vrije vorm: vorm 8">
              <a:extLst>
                <a:ext uri="{FF2B5EF4-FFF2-40B4-BE49-F238E27FC236}">
                  <a16:creationId xmlns:a16="http://schemas.microsoft.com/office/drawing/2014/main" id="{BDD80E4D-26F5-404F-B0AB-1C3820B74351}"/>
                </a:ext>
              </a:extLst>
            </p:cNvPr>
            <p:cNvSpPr/>
            <p:nvPr/>
          </p:nvSpPr>
          <p:spPr>
            <a:xfrm>
              <a:off x="4724399" y="-622300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1A80B6">
                <a:alpha val="87843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</p:grpSp>
      <p:sp>
        <p:nvSpPr>
          <p:cNvPr id="10" name="Tekstvak 9">
            <a:extLst>
              <a:ext uri="{FF2B5EF4-FFF2-40B4-BE49-F238E27FC236}">
                <a16:creationId xmlns:a16="http://schemas.microsoft.com/office/drawing/2014/main" id="{B60AB401-CB0B-4E2D-95D9-3264E568526D}"/>
              </a:ext>
            </a:extLst>
          </p:cNvPr>
          <p:cNvSpPr txBox="1"/>
          <p:nvPr/>
        </p:nvSpPr>
        <p:spPr>
          <a:xfrm>
            <a:off x="10821028" y="6488668"/>
            <a:ext cx="1154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45 HAVO</a:t>
            </a:r>
          </a:p>
        </p:txBody>
      </p:sp>
      <p:pic>
        <p:nvPicPr>
          <p:cNvPr id="11" name="Afbeelding 10" descr="Afbeelding met teken, shirt&#10;&#10;Automatisch gegenereerde beschrijving">
            <a:extLst>
              <a:ext uri="{FF2B5EF4-FFF2-40B4-BE49-F238E27FC236}">
                <a16:creationId xmlns:a16="http://schemas.microsoft.com/office/drawing/2014/main" id="{332D835C-91F6-4596-9A50-C97FEB6F00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1654" y="132186"/>
            <a:ext cx="1928692" cy="1243861"/>
          </a:xfrm>
          <a:prstGeom prst="rect">
            <a:avLst/>
          </a:prstGeom>
        </p:spPr>
      </p:pic>
      <p:sp>
        <p:nvSpPr>
          <p:cNvPr id="12" name="Titel 1">
            <a:extLst>
              <a:ext uri="{FF2B5EF4-FFF2-40B4-BE49-F238E27FC236}">
                <a16:creationId xmlns:a16="http://schemas.microsoft.com/office/drawing/2014/main" id="{92294A8B-377A-461D-87D6-A5AD20E7B65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0" y="2959100"/>
            <a:ext cx="12192000" cy="1785913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/>
            </a:lvl1pPr>
          </a:lstStyle>
          <a:p>
            <a:r>
              <a:rPr lang="nl-NL" b="1" spc="300">
                <a:latin typeface="Arial" panose="020B0604020202020204" pitchFamily="34" charset="0"/>
                <a:cs typeface="Arial" panose="020B0604020202020204" pitchFamily="34" charset="0"/>
              </a:rPr>
              <a:t>TITEL</a:t>
            </a:r>
          </a:p>
        </p:txBody>
      </p:sp>
      <p:sp>
        <p:nvSpPr>
          <p:cNvPr id="13" name="Ondertitel 2">
            <a:extLst>
              <a:ext uri="{FF2B5EF4-FFF2-40B4-BE49-F238E27FC236}">
                <a16:creationId xmlns:a16="http://schemas.microsoft.com/office/drawing/2014/main" id="{3B9BB25F-D78A-4C4C-AAD3-4183547A2E9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-1" y="5081199"/>
            <a:ext cx="12191999" cy="705656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nl-NL">
                <a:solidFill>
                  <a:schemeClr val="bg2">
                    <a:lumMod val="25000"/>
                  </a:schemeClr>
                </a:solidFill>
              </a:rPr>
              <a:t>SUBTITEL</a:t>
            </a:r>
          </a:p>
        </p:txBody>
      </p:sp>
    </p:spTree>
    <p:extLst>
      <p:ext uri="{BB962C8B-B14F-4D97-AF65-F5344CB8AC3E}">
        <p14:creationId xmlns:p14="http://schemas.microsoft.com/office/powerpoint/2010/main" val="2726214720"/>
      </p:ext>
    </p:extLst>
  </p:cSld>
  <p:clrMapOvr>
    <a:masterClrMapping/>
  </p:clrMapOvr>
  <p:transition spd="slow">
    <p:blind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1381F5A1-8801-40DF-A147-F2C86E3F8271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524A677-162E-477F-BC8C-EBBE32B06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CAD10E-3C39-4C75-A5EA-70B6897CCC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5600" y="1825625"/>
            <a:ext cx="5288456" cy="466725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611378B-7022-421B-A405-65C5E84D3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664200" cy="466724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9" name="Vrije vorm: vorm 8">
            <a:extLst>
              <a:ext uri="{FF2B5EF4-FFF2-40B4-BE49-F238E27FC236}">
                <a16:creationId xmlns:a16="http://schemas.microsoft.com/office/drawing/2014/main" id="{2605C911-2B0A-47F9-8131-5E4DF28ED9A7}"/>
              </a:ext>
            </a:extLst>
          </p:cNvPr>
          <p:cNvSpPr/>
          <p:nvPr/>
        </p:nvSpPr>
        <p:spPr>
          <a:xfrm rot="13500000">
            <a:off x="10288822" y="6253998"/>
            <a:ext cx="1157202" cy="1157202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47625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37498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hoek 11">
            <a:extLst>
              <a:ext uri="{FF2B5EF4-FFF2-40B4-BE49-F238E27FC236}">
                <a16:creationId xmlns:a16="http://schemas.microsoft.com/office/drawing/2014/main" id="{2A65210F-4C8B-45D7-891B-619FD1F7FBA0}"/>
              </a:ext>
            </a:extLst>
          </p:cNvPr>
          <p:cNvSpPr/>
          <p:nvPr/>
        </p:nvSpPr>
        <p:spPr>
          <a:xfrm rot="3600000">
            <a:off x="11411984" y="6131925"/>
            <a:ext cx="1371600" cy="1371600"/>
          </a:xfrm>
          <a:prstGeom prst="rect">
            <a:avLst/>
          </a:prstGeom>
          <a:solidFill>
            <a:srgbClr val="258812"/>
          </a:solidFill>
          <a:ln w="762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73CC239E-71CD-4766-A6E8-C2A49B214C58}"/>
              </a:ext>
            </a:extLst>
          </p:cNvPr>
          <p:cNvSpPr/>
          <p:nvPr/>
        </p:nvSpPr>
        <p:spPr>
          <a:xfrm rot="3600000">
            <a:off x="11473851" y="6187331"/>
            <a:ext cx="1244464" cy="1244464"/>
          </a:xfrm>
          <a:prstGeom prst="rect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7BAC3EC0-14F0-44E0-918A-2C7ADDB9AFC6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E8DE244-E7A0-452F-943A-B4505F08B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65125"/>
            <a:ext cx="11480800" cy="1325563"/>
          </a:xfrm>
          <a:prstGeom prst="rect">
            <a:avLst/>
          </a:prstGeo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07CE850-C25A-43F7-A75C-7C39EF0ABD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5600" y="1681163"/>
            <a:ext cx="56419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0BBEBD2-A9D1-45C8-9D3E-CE2EBF26A8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5600" y="2505075"/>
            <a:ext cx="5641976" cy="39878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1269C68-638B-48F3-894E-A16187D3D5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6642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BFCBF78-E6B8-43ED-987D-FE731CE3F5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505074"/>
            <a:ext cx="5664199" cy="398779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6210789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 9">
            <a:extLst>
              <a:ext uri="{FF2B5EF4-FFF2-40B4-BE49-F238E27FC236}">
                <a16:creationId xmlns:a16="http://schemas.microsoft.com/office/drawing/2014/main" id="{7BAC3EC0-14F0-44E0-918A-2C7ADDB9AFC6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E8DE244-E7A0-452F-943A-B4505F08B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65125"/>
            <a:ext cx="11480800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07CE850-C25A-43F7-A75C-7C39EF0ABD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5600" y="1681163"/>
            <a:ext cx="56419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0BBEBD2-A9D1-45C8-9D3E-CE2EBF26A8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5600" y="2505075"/>
            <a:ext cx="5641976" cy="39878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1269C68-638B-48F3-894E-A16187D3D5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6642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BFCBF78-E6B8-43ED-987D-FE731CE3F5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505074"/>
            <a:ext cx="5664199" cy="398779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9" name="Vrije vorm: vorm 8">
            <a:extLst>
              <a:ext uri="{FF2B5EF4-FFF2-40B4-BE49-F238E27FC236}">
                <a16:creationId xmlns:a16="http://schemas.microsoft.com/office/drawing/2014/main" id="{73766AD9-A3A1-45AA-B861-8D5BF601A55D}"/>
              </a:ext>
            </a:extLst>
          </p:cNvPr>
          <p:cNvSpPr/>
          <p:nvPr/>
        </p:nvSpPr>
        <p:spPr>
          <a:xfrm rot="8100000">
            <a:off x="11557653" y="4961426"/>
            <a:ext cx="1268693" cy="1268693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53975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941587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>
            <a:extLst>
              <a:ext uri="{FF2B5EF4-FFF2-40B4-BE49-F238E27FC236}">
                <a16:creationId xmlns:a16="http://schemas.microsoft.com/office/drawing/2014/main" id="{62B3E5B7-6474-4E27-A803-5FDF49C60BD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EE867F45-FC24-404F-930A-15D5F0D09DBE}"/>
              </a:ext>
            </a:extLst>
          </p:cNvPr>
          <p:cNvSpPr/>
          <p:nvPr/>
        </p:nvSpPr>
        <p:spPr>
          <a:xfrm rot="3600000">
            <a:off x="11411984" y="6131925"/>
            <a:ext cx="1371600" cy="1371600"/>
          </a:xfrm>
          <a:prstGeom prst="rect">
            <a:avLst/>
          </a:prstGeom>
          <a:solidFill>
            <a:srgbClr val="258812"/>
          </a:solidFill>
          <a:ln w="762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46F2C884-2AD3-44A1-858D-531A631C745D}"/>
              </a:ext>
            </a:extLst>
          </p:cNvPr>
          <p:cNvSpPr/>
          <p:nvPr/>
        </p:nvSpPr>
        <p:spPr>
          <a:xfrm rot="3600000">
            <a:off x="11473851" y="6187331"/>
            <a:ext cx="1244464" cy="1244464"/>
          </a:xfrm>
          <a:prstGeom prst="rect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2D2AF16-A201-403F-AB81-9D567E05F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32362753"/>
      </p:ext>
    </p:extLst>
  </p:cSld>
  <p:clrMapOvr>
    <a:masterClrMapping/>
  </p:clrMapOvr>
  <p:transition spd="slow">
    <p:blinds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>
            <a:extLst>
              <a:ext uri="{FF2B5EF4-FFF2-40B4-BE49-F238E27FC236}">
                <a16:creationId xmlns:a16="http://schemas.microsoft.com/office/drawing/2014/main" id="{62B3E5B7-6474-4E27-A803-5FDF49C60BD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2D2AF16-A201-403F-AB81-9D567E05F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077655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Vrije vorm: vorm 9">
            <a:extLst>
              <a:ext uri="{FF2B5EF4-FFF2-40B4-BE49-F238E27FC236}">
                <a16:creationId xmlns:a16="http://schemas.microsoft.com/office/drawing/2014/main" id="{3B366B0F-FE2E-4EB7-B67D-D65E4980072D}"/>
              </a:ext>
            </a:extLst>
          </p:cNvPr>
          <p:cNvSpPr/>
          <p:nvPr/>
        </p:nvSpPr>
        <p:spPr>
          <a:xfrm rot="2700000">
            <a:off x="9651609" y="-787123"/>
            <a:ext cx="1688545" cy="1688545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8C878D05-2685-48FD-820D-539524DBA88F}"/>
              </a:ext>
            </a:extLst>
          </p:cNvPr>
          <p:cNvSpPr/>
          <p:nvPr/>
        </p:nvSpPr>
        <p:spPr>
          <a:xfrm>
            <a:off x="0" y="-7625"/>
            <a:ext cx="1028700" cy="6865625"/>
          </a:xfrm>
          <a:prstGeom prst="rect">
            <a:avLst/>
          </a:prstGeom>
          <a:solidFill>
            <a:srgbClr val="1A80B6">
              <a:alpha val="8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6200000">
            <a:off x="-2729795" y="3274046"/>
            <a:ext cx="6463863" cy="672515"/>
          </a:xfrm>
          <a:prstGeom prst="rect">
            <a:avLst/>
          </a:prstGeom>
        </p:spPr>
        <p:txBody>
          <a:bodyPr/>
          <a:lstStyle>
            <a:lvl1pPr algn="r">
              <a:defRPr spc="3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0938" y="378372"/>
            <a:ext cx="10426262" cy="6222125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6535714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werkingsopd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Vrije vorm: vorm 9">
            <a:extLst>
              <a:ext uri="{FF2B5EF4-FFF2-40B4-BE49-F238E27FC236}">
                <a16:creationId xmlns:a16="http://schemas.microsoft.com/office/drawing/2014/main" id="{3B366B0F-FE2E-4EB7-B67D-D65E4980072D}"/>
              </a:ext>
            </a:extLst>
          </p:cNvPr>
          <p:cNvSpPr/>
          <p:nvPr/>
        </p:nvSpPr>
        <p:spPr>
          <a:xfrm rot="2700000">
            <a:off x="9651609" y="-787123"/>
            <a:ext cx="1688545" cy="1688545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8C878D05-2685-48FD-820D-539524DBA88F}"/>
              </a:ext>
            </a:extLst>
          </p:cNvPr>
          <p:cNvSpPr/>
          <p:nvPr/>
        </p:nvSpPr>
        <p:spPr>
          <a:xfrm>
            <a:off x="0" y="-7625"/>
            <a:ext cx="1028700" cy="6865625"/>
          </a:xfrm>
          <a:prstGeom prst="rect">
            <a:avLst/>
          </a:prstGeom>
          <a:solidFill>
            <a:srgbClr val="1A80B6">
              <a:alpha val="8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0938" y="378372"/>
            <a:ext cx="10426262" cy="6222125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pic>
        <p:nvPicPr>
          <p:cNvPr id="6" name="Tijdelijke aanduiding voor inhoud 31" descr="Potlood">
            <a:extLst>
              <a:ext uri="{FF2B5EF4-FFF2-40B4-BE49-F238E27FC236}">
                <a16:creationId xmlns:a16="http://schemas.microsoft.com/office/drawing/2014/main" id="{FD8AD2E3-2892-4588-B699-34007DE963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201664" y="114847"/>
            <a:ext cx="631825" cy="631825"/>
          </a:xfrm>
          <a:prstGeom prst="rect">
            <a:avLst/>
          </a:prstGeom>
        </p:spPr>
      </p:pic>
      <p:sp>
        <p:nvSpPr>
          <p:cNvPr id="4" name="Rechthoek 3">
            <a:extLst>
              <a:ext uri="{FF2B5EF4-FFF2-40B4-BE49-F238E27FC236}">
                <a16:creationId xmlns:a16="http://schemas.microsoft.com/office/drawing/2014/main" id="{169E7FA8-7567-403C-9E0A-C4331ED723F6}"/>
              </a:ext>
            </a:extLst>
          </p:cNvPr>
          <p:cNvSpPr/>
          <p:nvPr/>
        </p:nvSpPr>
        <p:spPr>
          <a:xfrm rot="16200000">
            <a:off x="-2586518" y="2990334"/>
            <a:ext cx="612379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4400" kern="1200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verwerkingsopdracht</a:t>
            </a:r>
          </a:p>
        </p:txBody>
      </p:sp>
    </p:spTree>
    <p:extLst>
      <p:ext uri="{BB962C8B-B14F-4D97-AF65-F5344CB8AC3E}">
        <p14:creationId xmlns:p14="http://schemas.microsoft.com/office/powerpoint/2010/main" val="29220271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Eind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ep 26">
            <a:extLst>
              <a:ext uri="{FF2B5EF4-FFF2-40B4-BE49-F238E27FC236}">
                <a16:creationId xmlns:a16="http://schemas.microsoft.com/office/drawing/2014/main" id="{420C3620-8164-4A81-92CA-0B82147C801E}"/>
              </a:ext>
            </a:extLst>
          </p:cNvPr>
          <p:cNvGrpSpPr/>
          <p:nvPr/>
        </p:nvGrpSpPr>
        <p:grpSpPr>
          <a:xfrm>
            <a:off x="-1017917" y="2013438"/>
            <a:ext cx="13740386" cy="5111262"/>
            <a:chOff x="4470321" y="-643744"/>
            <a:chExt cx="8001078" cy="7768444"/>
          </a:xfrm>
        </p:grpSpPr>
        <p:sp>
          <p:nvSpPr>
            <p:cNvPr id="28" name="Vrije vorm: vorm 27">
              <a:extLst>
                <a:ext uri="{FF2B5EF4-FFF2-40B4-BE49-F238E27FC236}">
                  <a16:creationId xmlns:a16="http://schemas.microsoft.com/office/drawing/2014/main" id="{498C6F7E-815D-483D-9399-AD0D17AD2D88}"/>
                </a:ext>
              </a:extLst>
            </p:cNvPr>
            <p:cNvSpPr/>
            <p:nvPr/>
          </p:nvSpPr>
          <p:spPr>
            <a:xfrm>
              <a:off x="4470321" y="-643744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258812">
                <a:alpha val="80000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  <p:sp>
          <p:nvSpPr>
            <p:cNvPr id="29" name="Vrije vorm: vorm 28">
              <a:extLst>
                <a:ext uri="{FF2B5EF4-FFF2-40B4-BE49-F238E27FC236}">
                  <a16:creationId xmlns:a16="http://schemas.microsoft.com/office/drawing/2014/main" id="{FF747F03-1137-45A9-AF03-305F84A89A56}"/>
                </a:ext>
              </a:extLst>
            </p:cNvPr>
            <p:cNvSpPr/>
            <p:nvPr/>
          </p:nvSpPr>
          <p:spPr>
            <a:xfrm>
              <a:off x="4724399" y="-622300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1A80B6">
                <a:alpha val="87843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</p:grpSp>
      <p:sp>
        <p:nvSpPr>
          <p:cNvPr id="30" name="Tekstvak 29">
            <a:extLst>
              <a:ext uri="{FF2B5EF4-FFF2-40B4-BE49-F238E27FC236}">
                <a16:creationId xmlns:a16="http://schemas.microsoft.com/office/drawing/2014/main" id="{AE168464-A62A-40F4-95A8-DDEE31C367F1}"/>
              </a:ext>
            </a:extLst>
          </p:cNvPr>
          <p:cNvSpPr txBox="1"/>
          <p:nvPr/>
        </p:nvSpPr>
        <p:spPr>
          <a:xfrm>
            <a:off x="10816080" y="6412524"/>
            <a:ext cx="1154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45 HAVO</a:t>
            </a:r>
          </a:p>
        </p:txBody>
      </p:sp>
      <p:pic>
        <p:nvPicPr>
          <p:cNvPr id="31" name="Afbeelding 30" descr="Afbeelding met teken, shirt&#10;&#10;Automatisch gegenereerde beschrijving">
            <a:extLst>
              <a:ext uri="{FF2B5EF4-FFF2-40B4-BE49-F238E27FC236}">
                <a16:creationId xmlns:a16="http://schemas.microsoft.com/office/drawing/2014/main" id="{73585900-6322-4362-9988-1EBEB0DEBC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9265" y="510256"/>
            <a:ext cx="3033469" cy="1956359"/>
          </a:xfrm>
          <a:prstGeom prst="rect">
            <a:avLst/>
          </a:prstGeom>
        </p:spPr>
      </p:pic>
      <p:sp>
        <p:nvSpPr>
          <p:cNvPr id="2" name="Rechthoek 1">
            <a:extLst>
              <a:ext uri="{FF2B5EF4-FFF2-40B4-BE49-F238E27FC236}">
                <a16:creationId xmlns:a16="http://schemas.microsoft.com/office/drawing/2014/main" id="{4B7BD462-2D8E-4923-8D7E-F510B26D0EEF}"/>
              </a:ext>
            </a:extLst>
          </p:cNvPr>
          <p:cNvSpPr/>
          <p:nvPr/>
        </p:nvSpPr>
        <p:spPr>
          <a:xfrm>
            <a:off x="0" y="3429000"/>
            <a:ext cx="12192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4000" b="1" spc="300" dirty="0">
                <a:latin typeface="Arial" panose="020B0604020202020204" pitchFamily="34" charset="0"/>
                <a:cs typeface="Arial" panose="020B0604020202020204" pitchFamily="34" charset="0"/>
              </a:rPr>
              <a:t>www.economielokaal.nl</a:t>
            </a:r>
            <a:endParaRPr lang="nl-NL" sz="4000" dirty="0"/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7FD5F8B6-BEB0-4C5E-9BA7-889F3543F48E}"/>
              </a:ext>
            </a:extLst>
          </p:cNvPr>
          <p:cNvSpPr/>
          <p:nvPr/>
        </p:nvSpPr>
        <p:spPr>
          <a:xfrm>
            <a:off x="3908540" y="4582773"/>
            <a:ext cx="43749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3200">
                <a:solidFill>
                  <a:schemeClr val="bg2">
                    <a:lumMod val="25000"/>
                  </a:schemeClr>
                </a:solidFill>
              </a:rPr>
              <a:t>voor een stijgende lijn !</a:t>
            </a:r>
          </a:p>
        </p:txBody>
      </p:sp>
    </p:spTree>
    <p:extLst>
      <p:ext uri="{BB962C8B-B14F-4D97-AF65-F5344CB8AC3E}">
        <p14:creationId xmlns:p14="http://schemas.microsoft.com/office/powerpoint/2010/main" val="18978693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2"/>
          </p:nvPr>
        </p:nvSpPr>
        <p:spPr>
          <a:xfrm>
            <a:off x="684212" y="540619"/>
            <a:ext cx="10832052" cy="5998204"/>
          </a:xfrm>
        </p:spPr>
        <p:txBody>
          <a:bodyPr anchor="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973242F2-1831-4FB7-B8D0-972E0923AD35}"/>
              </a:ext>
            </a:extLst>
          </p:cNvPr>
          <p:cNvSpPr/>
          <p:nvPr/>
        </p:nvSpPr>
        <p:spPr>
          <a:xfrm>
            <a:off x="0" y="0"/>
            <a:ext cx="517585" cy="6858000"/>
          </a:xfrm>
          <a:prstGeom prst="rect">
            <a:avLst/>
          </a:prstGeom>
          <a:solidFill>
            <a:srgbClr val="CA4F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nl-NL" b="1" spc="800" baseline="0" dirty="0">
                <a:solidFill>
                  <a:schemeClr val="tx1">
                    <a:lumMod val="65000"/>
                  </a:schemeClr>
                </a:solidFill>
              </a:rPr>
              <a:t>VERWERKINGSOPDRACHT</a:t>
            </a:r>
          </a:p>
        </p:txBody>
      </p:sp>
    </p:spTree>
    <p:extLst>
      <p:ext uri="{BB962C8B-B14F-4D97-AF65-F5344CB8AC3E}">
        <p14:creationId xmlns:p14="http://schemas.microsoft.com/office/powerpoint/2010/main" val="2584468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rije vorm: vorm 4">
            <a:extLst>
              <a:ext uri="{FF2B5EF4-FFF2-40B4-BE49-F238E27FC236}">
                <a16:creationId xmlns:a16="http://schemas.microsoft.com/office/drawing/2014/main" id="{9E740AC1-EFFF-477E-8260-FA2FF6CF5AB7}"/>
              </a:ext>
            </a:extLst>
          </p:cNvPr>
          <p:cNvSpPr/>
          <p:nvPr/>
        </p:nvSpPr>
        <p:spPr>
          <a:xfrm rot="2700000">
            <a:off x="4407766" y="-1516342"/>
            <a:ext cx="3376466" cy="3376466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D807B00C-668A-4BF1-A6E4-7A5729DB8C4D}"/>
              </a:ext>
            </a:extLst>
          </p:cNvPr>
          <p:cNvSpPr txBox="1"/>
          <p:nvPr/>
        </p:nvSpPr>
        <p:spPr>
          <a:xfrm>
            <a:off x="4562790" y="171891"/>
            <a:ext cx="306641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2800" b="1" spc="3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DEZE</a:t>
            </a:r>
          </a:p>
          <a:p>
            <a:pPr algn="ctr"/>
            <a:r>
              <a:rPr lang="nl-NL" sz="2800" b="1" spc="3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PRESENTATIE</a:t>
            </a:r>
          </a:p>
        </p:txBody>
      </p:sp>
      <p:sp>
        <p:nvSpPr>
          <p:cNvPr id="16" name="Rechthoek 15">
            <a:extLst>
              <a:ext uri="{FF2B5EF4-FFF2-40B4-BE49-F238E27FC236}">
                <a16:creationId xmlns:a16="http://schemas.microsoft.com/office/drawing/2014/main" id="{360A215D-1695-4727-9547-7AEF3CD24DAE}"/>
              </a:ext>
            </a:extLst>
          </p:cNvPr>
          <p:cNvSpPr/>
          <p:nvPr/>
        </p:nvSpPr>
        <p:spPr>
          <a:xfrm>
            <a:off x="0" y="-7625"/>
            <a:ext cx="1028700" cy="6865625"/>
          </a:xfrm>
          <a:prstGeom prst="rect">
            <a:avLst/>
          </a:prstGeom>
          <a:solidFill>
            <a:srgbClr val="1A80B6">
              <a:alpha val="8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Rechthoek 16">
            <a:extLst>
              <a:ext uri="{FF2B5EF4-FFF2-40B4-BE49-F238E27FC236}">
                <a16:creationId xmlns:a16="http://schemas.microsoft.com/office/drawing/2014/main" id="{75722A8D-E090-4276-8005-D5472C387663}"/>
              </a:ext>
            </a:extLst>
          </p:cNvPr>
          <p:cNvSpPr/>
          <p:nvPr/>
        </p:nvSpPr>
        <p:spPr>
          <a:xfrm rot="16200000">
            <a:off x="-2918462" y="3194353"/>
            <a:ext cx="686562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2400" spc="600" dirty="0"/>
              <a:t>economielokaal voor 45 havo</a:t>
            </a:r>
          </a:p>
        </p:txBody>
      </p:sp>
      <p:sp>
        <p:nvSpPr>
          <p:cNvPr id="18" name="Pijl: vijfhoek 17">
            <a:extLst>
              <a:ext uri="{FF2B5EF4-FFF2-40B4-BE49-F238E27FC236}">
                <a16:creationId xmlns:a16="http://schemas.microsoft.com/office/drawing/2014/main" id="{A660FE69-9B18-4214-8039-DD6D2FAEA9A2}"/>
              </a:ext>
            </a:extLst>
          </p:cNvPr>
          <p:cNvSpPr/>
          <p:nvPr/>
        </p:nvSpPr>
        <p:spPr>
          <a:xfrm>
            <a:off x="2162175" y="3429000"/>
            <a:ext cx="1028700" cy="576000"/>
          </a:xfrm>
          <a:prstGeom prst="homePlate">
            <a:avLst/>
          </a:prstGeom>
          <a:solidFill>
            <a:srgbClr val="2588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1</a:t>
            </a:r>
          </a:p>
        </p:txBody>
      </p:sp>
      <p:sp>
        <p:nvSpPr>
          <p:cNvPr id="19" name="Pijl: punthaak 18">
            <a:extLst>
              <a:ext uri="{FF2B5EF4-FFF2-40B4-BE49-F238E27FC236}">
                <a16:creationId xmlns:a16="http://schemas.microsoft.com/office/drawing/2014/main" id="{8E64B550-60CD-4A63-9FAD-648F83E38FCE}"/>
              </a:ext>
            </a:extLst>
          </p:cNvPr>
          <p:cNvSpPr/>
          <p:nvPr/>
        </p:nvSpPr>
        <p:spPr>
          <a:xfrm>
            <a:off x="3038475" y="3429000"/>
            <a:ext cx="8382000" cy="576000"/>
          </a:xfrm>
          <a:prstGeom prst="chevron">
            <a:avLst/>
          </a:prstGeom>
          <a:noFill/>
          <a:ln w="38100">
            <a:solidFill>
              <a:srgbClr val="2588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0" name="Pijl: vijfhoek 19">
            <a:extLst>
              <a:ext uri="{FF2B5EF4-FFF2-40B4-BE49-F238E27FC236}">
                <a16:creationId xmlns:a16="http://schemas.microsoft.com/office/drawing/2014/main" id="{1866F006-2917-40F1-BB68-C6ADFC1DA183}"/>
              </a:ext>
            </a:extLst>
          </p:cNvPr>
          <p:cNvSpPr/>
          <p:nvPr/>
        </p:nvSpPr>
        <p:spPr>
          <a:xfrm>
            <a:off x="2162175" y="4152900"/>
            <a:ext cx="1028700" cy="576000"/>
          </a:xfrm>
          <a:prstGeom prst="homePlate">
            <a:avLst/>
          </a:prstGeom>
          <a:solidFill>
            <a:srgbClr val="1A80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2</a:t>
            </a:r>
          </a:p>
        </p:txBody>
      </p:sp>
      <p:sp>
        <p:nvSpPr>
          <p:cNvPr id="21" name="Pijl: punthaak 20">
            <a:extLst>
              <a:ext uri="{FF2B5EF4-FFF2-40B4-BE49-F238E27FC236}">
                <a16:creationId xmlns:a16="http://schemas.microsoft.com/office/drawing/2014/main" id="{FC6993CF-0AE6-4C3C-898C-FFD42211E9F4}"/>
              </a:ext>
            </a:extLst>
          </p:cNvPr>
          <p:cNvSpPr/>
          <p:nvPr/>
        </p:nvSpPr>
        <p:spPr>
          <a:xfrm>
            <a:off x="3038475" y="4152900"/>
            <a:ext cx="8382000" cy="576000"/>
          </a:xfrm>
          <a:prstGeom prst="chevron">
            <a:avLst/>
          </a:prstGeom>
          <a:noFill/>
          <a:ln w="381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2" name="Pijl: vijfhoek 21">
            <a:extLst>
              <a:ext uri="{FF2B5EF4-FFF2-40B4-BE49-F238E27FC236}">
                <a16:creationId xmlns:a16="http://schemas.microsoft.com/office/drawing/2014/main" id="{A92FD04F-835F-473D-976E-511F2381BFBA}"/>
              </a:ext>
            </a:extLst>
          </p:cNvPr>
          <p:cNvSpPr/>
          <p:nvPr/>
        </p:nvSpPr>
        <p:spPr>
          <a:xfrm>
            <a:off x="2162175" y="4888583"/>
            <a:ext cx="1028700" cy="576000"/>
          </a:xfrm>
          <a:prstGeom prst="homePlate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3</a:t>
            </a:r>
          </a:p>
        </p:txBody>
      </p:sp>
      <p:sp>
        <p:nvSpPr>
          <p:cNvPr id="23" name="Pijl: punthaak 22">
            <a:extLst>
              <a:ext uri="{FF2B5EF4-FFF2-40B4-BE49-F238E27FC236}">
                <a16:creationId xmlns:a16="http://schemas.microsoft.com/office/drawing/2014/main" id="{D166A1A9-F38F-44BE-969E-CB01C50993D4}"/>
              </a:ext>
            </a:extLst>
          </p:cNvPr>
          <p:cNvSpPr/>
          <p:nvPr/>
        </p:nvSpPr>
        <p:spPr>
          <a:xfrm>
            <a:off x="3038475" y="4888583"/>
            <a:ext cx="8382000" cy="576000"/>
          </a:xfrm>
          <a:prstGeom prst="chevron">
            <a:avLst/>
          </a:prstGeom>
          <a:noFill/>
          <a:ln w="381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7" name="Tijdelijke aanduiding voor tekst 2">
            <a:extLst>
              <a:ext uri="{FF2B5EF4-FFF2-40B4-BE49-F238E27FC236}">
                <a16:creationId xmlns:a16="http://schemas.microsoft.com/office/drawing/2014/main" id="{8BBC9B00-4EE0-4490-9C58-79490B9D5B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58881" y="3488256"/>
            <a:ext cx="7534289" cy="461665"/>
          </a:xfrm>
        </p:spPr>
        <p:txBody>
          <a:bodyPr anchor="ctr"/>
          <a:lstStyle>
            <a:lvl1pPr marL="0" indent="0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8" name="Tijdelijke aanduiding voor tekst 2">
            <a:extLst>
              <a:ext uri="{FF2B5EF4-FFF2-40B4-BE49-F238E27FC236}">
                <a16:creationId xmlns:a16="http://schemas.microsoft.com/office/drawing/2014/main" id="{521E979D-91E4-4B6F-B53B-00EDD1B21491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3358881" y="4209816"/>
            <a:ext cx="7534289" cy="461665"/>
          </a:xfrm>
        </p:spPr>
        <p:txBody>
          <a:bodyPr anchor="ctr"/>
          <a:lstStyle>
            <a:lvl1pPr marL="0" indent="0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9" name="Tijdelijke aanduiding voor tekst 2">
            <a:extLst>
              <a:ext uri="{FF2B5EF4-FFF2-40B4-BE49-F238E27FC236}">
                <a16:creationId xmlns:a16="http://schemas.microsoft.com/office/drawing/2014/main" id="{9B49DFA4-9B80-4EA3-B3F2-71D70AF5B7BD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3358881" y="4947401"/>
            <a:ext cx="7534289" cy="461665"/>
          </a:xfrm>
        </p:spPr>
        <p:txBody>
          <a:bodyPr anchor="ctr"/>
          <a:lstStyle>
            <a:lvl1pPr marL="0" indent="0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172529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9D04F8D9-938D-4423-B435-69DBA4E511C1}"/>
              </a:ext>
            </a:extLst>
          </p:cNvPr>
          <p:cNvSpPr/>
          <p:nvPr/>
        </p:nvSpPr>
        <p:spPr>
          <a:xfrm>
            <a:off x="0" y="-7625"/>
            <a:ext cx="7152000" cy="6865625"/>
          </a:xfrm>
          <a:prstGeom prst="rect">
            <a:avLst/>
          </a:prstGeom>
          <a:solidFill>
            <a:srgbClr val="258812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D8B4E8A1-2EEC-4975-BAEC-4FDCAA9FB204}"/>
              </a:ext>
            </a:extLst>
          </p:cNvPr>
          <p:cNvSpPr/>
          <p:nvPr/>
        </p:nvSpPr>
        <p:spPr>
          <a:xfrm>
            <a:off x="7152000" y="-7626"/>
            <a:ext cx="5040000" cy="6865625"/>
          </a:xfrm>
          <a:prstGeom prst="rect">
            <a:avLst/>
          </a:prstGeom>
          <a:solidFill>
            <a:srgbClr val="1A80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407538131"/>
      </p:ext>
    </p:extLst>
  </p:cSld>
  <p:clrMapOvr>
    <a:masterClrMapping/>
  </p:clrMapOvr>
  <p:transition spd="slow">
    <p:blind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9D04F8D9-938D-4423-B435-69DBA4E511C1}"/>
              </a:ext>
            </a:extLst>
          </p:cNvPr>
          <p:cNvSpPr/>
          <p:nvPr/>
        </p:nvSpPr>
        <p:spPr>
          <a:xfrm>
            <a:off x="0" y="-7625"/>
            <a:ext cx="12192000" cy="6865625"/>
          </a:xfrm>
          <a:prstGeom prst="rect">
            <a:avLst/>
          </a:prstGeom>
          <a:solidFill>
            <a:srgbClr val="258812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Vrije vorm: vorm 9">
            <a:extLst>
              <a:ext uri="{FF2B5EF4-FFF2-40B4-BE49-F238E27FC236}">
                <a16:creationId xmlns:a16="http://schemas.microsoft.com/office/drawing/2014/main" id="{6A2DDDEB-8ECD-444E-BC0B-77269F781C5F}"/>
              </a:ext>
            </a:extLst>
          </p:cNvPr>
          <p:cNvSpPr/>
          <p:nvPr/>
        </p:nvSpPr>
        <p:spPr>
          <a:xfrm>
            <a:off x="4724399" y="-622300"/>
            <a:ext cx="7747000" cy="7747000"/>
          </a:xfrm>
          <a:custGeom>
            <a:avLst/>
            <a:gdLst>
              <a:gd name="connsiteX0" fmla="*/ 7708900 w 7747000"/>
              <a:gd name="connsiteY0" fmla="*/ 723900 h 7747000"/>
              <a:gd name="connsiteX1" fmla="*/ 7708900 w 7747000"/>
              <a:gd name="connsiteY1" fmla="*/ 7747000 h 7747000"/>
              <a:gd name="connsiteX2" fmla="*/ 0 w 7747000"/>
              <a:gd name="connsiteY2" fmla="*/ 7747000 h 7747000"/>
              <a:gd name="connsiteX3" fmla="*/ 7747000 w 7747000"/>
              <a:gd name="connsiteY3" fmla="*/ 0 h 7747000"/>
              <a:gd name="connsiteX4" fmla="*/ 7747000 w 7747000"/>
              <a:gd name="connsiteY4" fmla="*/ 1143000 h 774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47000" h="7747000">
                <a:moveTo>
                  <a:pt x="7708900" y="723900"/>
                </a:moveTo>
                <a:lnTo>
                  <a:pt x="7708900" y="7747000"/>
                </a:lnTo>
                <a:lnTo>
                  <a:pt x="0" y="7747000"/>
                </a:lnTo>
                <a:lnTo>
                  <a:pt x="7747000" y="0"/>
                </a:lnTo>
                <a:lnTo>
                  <a:pt x="7747000" y="1143000"/>
                </a:lnTo>
              </a:path>
            </a:pathLst>
          </a:custGeom>
          <a:solidFill>
            <a:srgbClr val="1A80B6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401134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68250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Vrije vorm: vorm 7">
            <a:extLst>
              <a:ext uri="{FF2B5EF4-FFF2-40B4-BE49-F238E27FC236}">
                <a16:creationId xmlns:a16="http://schemas.microsoft.com/office/drawing/2014/main" id="{C1D4CA26-6F05-4994-BA46-E0DAC85EB45E}"/>
              </a:ext>
            </a:extLst>
          </p:cNvPr>
          <p:cNvSpPr/>
          <p:nvPr/>
        </p:nvSpPr>
        <p:spPr>
          <a:xfrm rot="13500000">
            <a:off x="10288822" y="6253998"/>
            <a:ext cx="1157202" cy="1157202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47625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26397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el en object - alt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Vrije vorm: vorm 5">
            <a:extLst>
              <a:ext uri="{FF2B5EF4-FFF2-40B4-BE49-F238E27FC236}">
                <a16:creationId xmlns:a16="http://schemas.microsoft.com/office/drawing/2014/main" id="{9FD9C8C0-4AEF-42AC-A04B-5DF029A07915}"/>
              </a:ext>
            </a:extLst>
          </p:cNvPr>
          <p:cNvSpPr/>
          <p:nvPr/>
        </p:nvSpPr>
        <p:spPr>
          <a:xfrm rot="8100000">
            <a:off x="11557653" y="4961426"/>
            <a:ext cx="1268693" cy="1268693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53975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68250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700135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Titel en object - alt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>
            <a:extLst>
              <a:ext uri="{FF2B5EF4-FFF2-40B4-BE49-F238E27FC236}">
                <a16:creationId xmlns:a16="http://schemas.microsoft.com/office/drawing/2014/main" id="{4817D107-E28C-44CF-A1CE-941769E35A46}"/>
              </a:ext>
            </a:extLst>
          </p:cNvPr>
          <p:cNvSpPr/>
          <p:nvPr/>
        </p:nvSpPr>
        <p:spPr>
          <a:xfrm rot="3600000">
            <a:off x="11411984" y="6131925"/>
            <a:ext cx="1371600" cy="1371600"/>
          </a:xfrm>
          <a:prstGeom prst="rect">
            <a:avLst/>
          </a:prstGeom>
          <a:solidFill>
            <a:srgbClr val="258812"/>
          </a:solidFill>
          <a:ln w="762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B22552BC-0A7A-45B7-83F2-D843FE1449B5}"/>
              </a:ext>
            </a:extLst>
          </p:cNvPr>
          <p:cNvSpPr/>
          <p:nvPr/>
        </p:nvSpPr>
        <p:spPr>
          <a:xfrm rot="3600000">
            <a:off x="11473851" y="6187331"/>
            <a:ext cx="1244464" cy="1244464"/>
          </a:xfrm>
          <a:prstGeom prst="rect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68250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159673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 9">
            <a:extLst>
              <a:ext uri="{FF2B5EF4-FFF2-40B4-BE49-F238E27FC236}">
                <a16:creationId xmlns:a16="http://schemas.microsoft.com/office/drawing/2014/main" id="{575A89EF-3A8B-49A6-9C33-1E4F8BA4047E}"/>
              </a:ext>
            </a:extLst>
          </p:cNvPr>
          <p:cNvSpPr/>
          <p:nvPr/>
        </p:nvSpPr>
        <p:spPr>
          <a:xfrm rot="3600000">
            <a:off x="11411984" y="6131925"/>
            <a:ext cx="1371600" cy="1371600"/>
          </a:xfrm>
          <a:prstGeom prst="rect">
            <a:avLst/>
          </a:prstGeom>
          <a:solidFill>
            <a:srgbClr val="258812"/>
          </a:solidFill>
          <a:ln w="762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E0AF7347-02D9-4736-BB7E-EC0E086F8DB9}"/>
              </a:ext>
            </a:extLst>
          </p:cNvPr>
          <p:cNvSpPr/>
          <p:nvPr/>
        </p:nvSpPr>
        <p:spPr>
          <a:xfrm rot="3600000">
            <a:off x="11473851" y="6187331"/>
            <a:ext cx="1244464" cy="1244464"/>
          </a:xfrm>
          <a:prstGeom prst="rect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1381F5A1-8801-40DF-A147-F2C86E3F8271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524A677-162E-477F-BC8C-EBBE32B06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CAD10E-3C39-4C75-A5EA-70B6897CCC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5600" y="1825625"/>
            <a:ext cx="5288456" cy="466725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611378B-7022-421B-A405-65C5E84D3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664200" cy="466724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538785460"/>
      </p:ext>
    </p:extLst>
  </p:cSld>
  <p:clrMapOvr>
    <a:masterClrMapping/>
  </p:clrMapOvr>
  <p:transition spd="slow">
    <p:blinds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1381F5A1-8801-40DF-A147-F2C86E3F8271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Vrije vorm: vorm 8">
            <a:extLst>
              <a:ext uri="{FF2B5EF4-FFF2-40B4-BE49-F238E27FC236}">
                <a16:creationId xmlns:a16="http://schemas.microsoft.com/office/drawing/2014/main" id="{3EE39723-ACA9-4F75-B73F-491D9F0EBB87}"/>
              </a:ext>
            </a:extLst>
          </p:cNvPr>
          <p:cNvSpPr/>
          <p:nvPr/>
        </p:nvSpPr>
        <p:spPr>
          <a:xfrm rot="8100000">
            <a:off x="11557653" y="4961426"/>
            <a:ext cx="1268693" cy="1268693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53975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524A677-162E-477F-BC8C-EBBE32B06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CAD10E-3C39-4C75-A5EA-70B6897CCC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5600" y="1825625"/>
            <a:ext cx="5288456" cy="466725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611378B-7022-421B-A405-65C5E84D3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664200" cy="466724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4089913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97831EE4-C1F5-4143-9C1E-30F11F0352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694" y="365125"/>
            <a:ext cx="1151964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18251DE-9F98-4D51-838B-9224758A12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1693" y="1825625"/>
            <a:ext cx="11519647" cy="46672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088708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</p:sldLayoutIdLst>
  <p:transition spd="slow">
    <p:blinds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0.sv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4C7F01-C745-8BE6-3A3D-71C53281E9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Wisselkoersen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F9AF64F8-6B99-AA1A-8A16-31862FFDC8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vast(er) voor stabiliteit en zekerheid</a:t>
            </a:r>
          </a:p>
        </p:txBody>
      </p:sp>
    </p:spTree>
    <p:extLst>
      <p:ext uri="{BB962C8B-B14F-4D97-AF65-F5344CB8AC3E}">
        <p14:creationId xmlns:p14="http://schemas.microsoft.com/office/powerpoint/2010/main" val="228327793"/>
      </p:ext>
    </p:extLst>
  </p:cSld>
  <p:clrMapOvr>
    <a:masterClrMapping/>
  </p:clrMapOvr>
  <p:transition spd="slow">
    <p:blinds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1460938" y="1268413"/>
            <a:ext cx="3821268" cy="53320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1800" dirty="0"/>
              <a:t>Door aantrekkende wereldeconomie komt de </a:t>
            </a:r>
            <a:r>
              <a:rPr lang="nl-NL" sz="1800" dirty="0" err="1"/>
              <a:t>Balboa</a:t>
            </a:r>
            <a:r>
              <a:rPr lang="nl-NL" sz="1800" dirty="0"/>
              <a:t>-koers buiten de interventiegrenzen.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nl-NL" sz="1800" dirty="0"/>
              <a:t>De vraag naar kanaalpassages stijgt</a:t>
            </a:r>
          </a:p>
          <a:p>
            <a:pPr marL="0" indent="0">
              <a:buNone/>
            </a:pPr>
            <a:r>
              <a:rPr lang="nl-NL" sz="1800" dirty="0"/>
              <a:t>→ ‘export’ van Panama neemt toe</a:t>
            </a:r>
          </a:p>
          <a:p>
            <a:pPr marL="0" indent="0">
              <a:buNone/>
            </a:pPr>
            <a:r>
              <a:rPr lang="nl-NL" sz="1800" dirty="0"/>
              <a:t>→ vraag naar PAB stijgt</a:t>
            </a:r>
          </a:p>
          <a:p>
            <a:pPr marL="0" indent="0">
              <a:buNone/>
            </a:pPr>
            <a:r>
              <a:rPr lang="nl-NL" sz="1800" dirty="0"/>
              <a:t>→ koers </a:t>
            </a:r>
            <a:r>
              <a:rPr lang="nl-NL" sz="1800" dirty="0" err="1"/>
              <a:t>Balboa</a:t>
            </a:r>
            <a:r>
              <a:rPr lang="nl-NL" sz="1800" dirty="0"/>
              <a:t> stijgt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1460938" y="366765"/>
            <a:ext cx="4340888" cy="811213"/>
          </a:xfrm>
        </p:spPr>
        <p:txBody>
          <a:bodyPr>
            <a:normAutofit/>
          </a:bodyPr>
          <a:lstStyle/>
          <a:p>
            <a:r>
              <a:rPr lang="nl-NL" sz="1800" b="1" dirty="0"/>
              <a:t>Beschreven koersverandering</a:t>
            </a:r>
          </a:p>
        </p:txBody>
      </p:sp>
      <p:cxnSp>
        <p:nvCxnSpPr>
          <p:cNvPr id="7" name="Rechte verbindingslijn 6"/>
          <p:cNvCxnSpPr/>
          <p:nvPr/>
        </p:nvCxnSpPr>
        <p:spPr>
          <a:xfrm flipH="1">
            <a:off x="6868197" y="5661248"/>
            <a:ext cx="3592016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>
            <a:off x="6852957" y="2132856"/>
            <a:ext cx="3592016" cy="0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6852957" y="2838534"/>
            <a:ext cx="3592016" cy="0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6852957" y="3544212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6852957" y="4249890"/>
            <a:ext cx="3592016" cy="0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6852957" y="4955568"/>
            <a:ext cx="3592016" cy="0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7573037" y="2132856"/>
            <a:ext cx="0" cy="3528392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8293117" y="2132856"/>
            <a:ext cx="0" cy="3528392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/>
          <p:cNvCxnSpPr/>
          <p:nvPr/>
        </p:nvCxnSpPr>
        <p:spPr>
          <a:xfrm>
            <a:off x="9013197" y="2132856"/>
            <a:ext cx="0" cy="3528392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/>
          <p:cNvCxnSpPr/>
          <p:nvPr/>
        </p:nvCxnSpPr>
        <p:spPr>
          <a:xfrm>
            <a:off x="9733277" y="2132856"/>
            <a:ext cx="0" cy="3528392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16"/>
          <p:cNvCxnSpPr/>
          <p:nvPr/>
        </p:nvCxnSpPr>
        <p:spPr>
          <a:xfrm>
            <a:off x="10453357" y="2132856"/>
            <a:ext cx="0" cy="3528392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kstvak 24"/>
          <p:cNvSpPr txBox="1"/>
          <p:nvPr/>
        </p:nvSpPr>
        <p:spPr>
          <a:xfrm>
            <a:off x="7357013" y="5676106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10</a:t>
            </a:r>
          </a:p>
        </p:txBody>
      </p:sp>
      <p:sp>
        <p:nvSpPr>
          <p:cNvPr id="26" name="Tekstvak 25"/>
          <p:cNvSpPr txBox="1"/>
          <p:nvPr/>
        </p:nvSpPr>
        <p:spPr>
          <a:xfrm>
            <a:off x="8077737" y="5676106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20</a:t>
            </a:r>
          </a:p>
        </p:txBody>
      </p:sp>
      <p:sp>
        <p:nvSpPr>
          <p:cNvPr id="27" name="Tekstvak 26"/>
          <p:cNvSpPr txBox="1"/>
          <p:nvPr/>
        </p:nvSpPr>
        <p:spPr>
          <a:xfrm>
            <a:off x="8791467" y="5676106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30</a:t>
            </a:r>
          </a:p>
        </p:txBody>
      </p:sp>
      <p:sp>
        <p:nvSpPr>
          <p:cNvPr id="28" name="Tekstvak 27"/>
          <p:cNvSpPr txBox="1"/>
          <p:nvPr/>
        </p:nvSpPr>
        <p:spPr>
          <a:xfrm>
            <a:off x="9517897" y="5676106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40</a:t>
            </a:r>
          </a:p>
        </p:txBody>
      </p:sp>
      <p:sp>
        <p:nvSpPr>
          <p:cNvPr id="29" name="Tekstvak 28"/>
          <p:cNvSpPr txBox="1"/>
          <p:nvPr/>
        </p:nvSpPr>
        <p:spPr>
          <a:xfrm>
            <a:off x="10231616" y="5676106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50</a:t>
            </a:r>
          </a:p>
        </p:txBody>
      </p:sp>
      <p:sp>
        <p:nvSpPr>
          <p:cNvPr id="30" name="Vrije vorm 29"/>
          <p:cNvSpPr/>
          <p:nvPr/>
        </p:nvSpPr>
        <p:spPr>
          <a:xfrm>
            <a:off x="6717533" y="5372100"/>
            <a:ext cx="266700" cy="280988"/>
          </a:xfrm>
          <a:custGeom>
            <a:avLst/>
            <a:gdLst>
              <a:gd name="connsiteX0" fmla="*/ 133350 w 266700"/>
              <a:gd name="connsiteY0" fmla="*/ 0 h 280988"/>
              <a:gd name="connsiteX1" fmla="*/ 266700 w 266700"/>
              <a:gd name="connsiteY1" fmla="*/ 52388 h 280988"/>
              <a:gd name="connsiteX2" fmla="*/ 0 w 266700"/>
              <a:gd name="connsiteY2" fmla="*/ 100013 h 280988"/>
              <a:gd name="connsiteX3" fmla="*/ 142875 w 266700"/>
              <a:gd name="connsiteY3" fmla="*/ 138113 h 280988"/>
              <a:gd name="connsiteX4" fmla="*/ 142875 w 266700"/>
              <a:gd name="connsiteY4" fmla="*/ 280988 h 2809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6700" h="280988">
                <a:moveTo>
                  <a:pt x="133350" y="0"/>
                </a:moveTo>
                <a:lnTo>
                  <a:pt x="266700" y="52388"/>
                </a:lnTo>
                <a:lnTo>
                  <a:pt x="0" y="100013"/>
                </a:lnTo>
                <a:lnTo>
                  <a:pt x="142875" y="138113"/>
                </a:lnTo>
                <a:lnTo>
                  <a:pt x="142875" y="280988"/>
                </a:lnTo>
              </a:path>
            </a:pathLst>
          </a:cu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33" name="Rechte verbindingslijn 32"/>
          <p:cNvCxnSpPr/>
          <p:nvPr/>
        </p:nvCxnSpPr>
        <p:spPr>
          <a:xfrm>
            <a:off x="6852958" y="3068960"/>
            <a:ext cx="3203481" cy="0"/>
          </a:xfrm>
          <a:prstGeom prst="line">
            <a:avLst/>
          </a:prstGeom>
          <a:ln w="22225">
            <a:prstDash val="sysDash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4" name="Rechte verbindingslijn 33"/>
          <p:cNvCxnSpPr/>
          <p:nvPr/>
        </p:nvCxnSpPr>
        <p:spPr>
          <a:xfrm>
            <a:off x="6888087" y="4064193"/>
            <a:ext cx="3203481" cy="0"/>
          </a:xfrm>
          <a:prstGeom prst="line">
            <a:avLst/>
          </a:prstGeom>
          <a:ln w="22225">
            <a:prstDash val="sysDash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35" name="Tekstvak 34"/>
          <p:cNvSpPr txBox="1"/>
          <p:nvPr/>
        </p:nvSpPr>
        <p:spPr>
          <a:xfrm>
            <a:off x="10091568" y="2893819"/>
            <a:ext cx="1822588" cy="33855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sz="1600" b="1" dirty="0">
                <a:solidFill>
                  <a:schemeClr val="tx1"/>
                </a:solidFill>
              </a:rPr>
              <a:t>interventiegrens</a:t>
            </a:r>
          </a:p>
        </p:txBody>
      </p:sp>
      <p:sp>
        <p:nvSpPr>
          <p:cNvPr id="36" name="Tekstvak 35"/>
          <p:cNvSpPr txBox="1"/>
          <p:nvPr/>
        </p:nvSpPr>
        <p:spPr>
          <a:xfrm>
            <a:off x="10056438" y="3862790"/>
            <a:ext cx="1857718" cy="33855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sz="1600" b="1" dirty="0">
                <a:solidFill>
                  <a:schemeClr val="tx1"/>
                </a:solidFill>
              </a:rPr>
              <a:t>interventiegrens</a:t>
            </a:r>
          </a:p>
        </p:txBody>
      </p:sp>
      <p:sp>
        <p:nvSpPr>
          <p:cNvPr id="37" name="Rechthoek 36"/>
          <p:cNvSpPr/>
          <p:nvPr/>
        </p:nvSpPr>
        <p:spPr>
          <a:xfrm>
            <a:off x="7688520" y="2185816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/>
              <a:t>Q</a:t>
            </a:r>
            <a:r>
              <a:rPr lang="nl-NL" baseline="-25000" dirty="0" err="1"/>
              <a:t>v</a:t>
            </a:r>
            <a:endParaRPr lang="nl-NL" dirty="0"/>
          </a:p>
        </p:txBody>
      </p:sp>
      <p:cxnSp>
        <p:nvCxnSpPr>
          <p:cNvPr id="38" name="Rechte verbindingslijn 37"/>
          <p:cNvCxnSpPr/>
          <p:nvPr/>
        </p:nvCxnSpPr>
        <p:spPr>
          <a:xfrm flipV="1">
            <a:off x="7051753" y="2640555"/>
            <a:ext cx="2681524" cy="17569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9" name="Rechthoek 38"/>
          <p:cNvSpPr/>
          <p:nvPr/>
        </p:nvSpPr>
        <p:spPr>
          <a:xfrm>
            <a:off x="9696011" y="2391032"/>
            <a:ext cx="4491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/>
              <a:t>Q</a:t>
            </a:r>
            <a:r>
              <a:rPr lang="nl-NL" baseline="-25000" dirty="0" err="1"/>
              <a:t>a</a:t>
            </a:r>
            <a:endParaRPr lang="nl-NL" dirty="0"/>
          </a:p>
        </p:txBody>
      </p:sp>
      <p:cxnSp>
        <p:nvCxnSpPr>
          <p:cNvPr id="40" name="Rechte verbindingslijn 39"/>
          <p:cNvCxnSpPr/>
          <p:nvPr/>
        </p:nvCxnSpPr>
        <p:spPr>
          <a:xfrm>
            <a:off x="7479322" y="2097103"/>
            <a:ext cx="2160240" cy="284844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41" name="Ovaal 40"/>
          <p:cNvSpPr/>
          <p:nvPr/>
        </p:nvSpPr>
        <p:spPr>
          <a:xfrm>
            <a:off x="8445333" y="3389969"/>
            <a:ext cx="124991" cy="124991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cxnSp>
        <p:nvCxnSpPr>
          <p:cNvPr id="42" name="Rechte verbindingslijn 41"/>
          <p:cNvCxnSpPr/>
          <p:nvPr/>
        </p:nvCxnSpPr>
        <p:spPr>
          <a:xfrm>
            <a:off x="8480555" y="1684564"/>
            <a:ext cx="2160240" cy="2848445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3" name="Rechthoek 42"/>
          <p:cNvSpPr/>
          <p:nvPr/>
        </p:nvSpPr>
        <p:spPr>
          <a:xfrm>
            <a:off x="8661009" y="1704368"/>
            <a:ext cx="4924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/>
              <a:t>Q’</a:t>
            </a:r>
            <a:r>
              <a:rPr lang="nl-NL" baseline="-25000" dirty="0" err="1"/>
              <a:t>v</a:t>
            </a:r>
            <a:endParaRPr lang="nl-NL" dirty="0"/>
          </a:p>
        </p:txBody>
      </p:sp>
      <p:sp>
        <p:nvSpPr>
          <p:cNvPr id="44" name="Ovaal 43"/>
          <p:cNvSpPr/>
          <p:nvPr/>
        </p:nvSpPr>
        <p:spPr>
          <a:xfrm>
            <a:off x="9332663" y="2809511"/>
            <a:ext cx="124991" cy="124991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cxnSp>
        <p:nvCxnSpPr>
          <p:cNvPr id="45" name="Rechte verbindingslijn met pijl 44"/>
          <p:cNvCxnSpPr/>
          <p:nvPr/>
        </p:nvCxnSpPr>
        <p:spPr>
          <a:xfrm flipV="1">
            <a:off x="8056817" y="2569119"/>
            <a:ext cx="963123" cy="9803"/>
          </a:xfrm>
          <a:prstGeom prst="straightConnector1">
            <a:avLst/>
          </a:prstGeom>
          <a:ln w="22225"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6" name="Rechte verbindingslijn met pijl 45"/>
          <p:cNvCxnSpPr/>
          <p:nvPr/>
        </p:nvCxnSpPr>
        <p:spPr>
          <a:xfrm>
            <a:off x="9343488" y="4364159"/>
            <a:ext cx="1000984" cy="0"/>
          </a:xfrm>
          <a:prstGeom prst="straightConnector1">
            <a:avLst/>
          </a:prstGeom>
          <a:ln w="22225"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" name="Rechte verbindingslijn 5"/>
          <p:cNvCxnSpPr/>
          <p:nvPr/>
        </p:nvCxnSpPr>
        <p:spPr>
          <a:xfrm>
            <a:off x="6852957" y="2132856"/>
            <a:ext cx="0" cy="324036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7" name="Tekstvak 46"/>
          <p:cNvSpPr txBox="1"/>
          <p:nvPr/>
        </p:nvSpPr>
        <p:spPr>
          <a:xfrm>
            <a:off x="8256240" y="6099119"/>
            <a:ext cx="2572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hoeveelheid PAB × </a:t>
            </a:r>
            <a:r>
              <a:rPr lang="nl-NL" dirty="0" err="1"/>
              <a:t>mln</a:t>
            </a:r>
            <a:endParaRPr lang="nl-NL" dirty="0"/>
          </a:p>
        </p:txBody>
      </p:sp>
      <p:sp>
        <p:nvSpPr>
          <p:cNvPr id="48" name="Tekstvak 47"/>
          <p:cNvSpPr txBox="1"/>
          <p:nvPr/>
        </p:nvSpPr>
        <p:spPr>
          <a:xfrm rot="16200000">
            <a:off x="4786251" y="3212135"/>
            <a:ext cx="29888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wisselkoers PAB (in $-cent)</a:t>
            </a:r>
          </a:p>
        </p:txBody>
      </p:sp>
      <p:sp>
        <p:nvSpPr>
          <p:cNvPr id="49" name="Tekstvak 48"/>
          <p:cNvSpPr txBox="1"/>
          <p:nvPr/>
        </p:nvSpPr>
        <p:spPr>
          <a:xfrm>
            <a:off x="6423170" y="4778102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70</a:t>
            </a:r>
          </a:p>
        </p:txBody>
      </p:sp>
      <p:sp>
        <p:nvSpPr>
          <p:cNvPr id="50" name="Tekstvak 49"/>
          <p:cNvSpPr txBox="1"/>
          <p:nvPr/>
        </p:nvSpPr>
        <p:spPr>
          <a:xfrm>
            <a:off x="6406051" y="4058022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75</a:t>
            </a:r>
          </a:p>
        </p:txBody>
      </p:sp>
      <p:sp>
        <p:nvSpPr>
          <p:cNvPr id="51" name="Tekstvak 50"/>
          <p:cNvSpPr txBox="1"/>
          <p:nvPr/>
        </p:nvSpPr>
        <p:spPr>
          <a:xfrm>
            <a:off x="6406051" y="336550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80</a:t>
            </a:r>
          </a:p>
        </p:txBody>
      </p:sp>
      <p:sp>
        <p:nvSpPr>
          <p:cNvPr id="52" name="Tekstvak 51"/>
          <p:cNvSpPr txBox="1"/>
          <p:nvPr/>
        </p:nvSpPr>
        <p:spPr>
          <a:xfrm>
            <a:off x="6406051" y="265517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85</a:t>
            </a:r>
          </a:p>
        </p:txBody>
      </p:sp>
      <p:sp>
        <p:nvSpPr>
          <p:cNvPr id="53" name="Tekstvak 52"/>
          <p:cNvSpPr txBox="1"/>
          <p:nvPr/>
        </p:nvSpPr>
        <p:spPr>
          <a:xfrm>
            <a:off x="6406051" y="195074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90</a:t>
            </a:r>
          </a:p>
        </p:txBody>
      </p:sp>
      <p:cxnSp>
        <p:nvCxnSpPr>
          <p:cNvPr id="54" name="Rechte verbindingslijn 53">
            <a:extLst>
              <a:ext uri="{FF2B5EF4-FFF2-40B4-BE49-F238E27FC236}">
                <a16:creationId xmlns:a16="http://schemas.microsoft.com/office/drawing/2014/main" id="{E816D565-45B9-48F1-8FCB-626B98CE699D}"/>
              </a:ext>
            </a:extLst>
          </p:cNvPr>
          <p:cNvCxnSpPr/>
          <p:nvPr/>
        </p:nvCxnSpPr>
        <p:spPr>
          <a:xfrm>
            <a:off x="6852957" y="3550156"/>
            <a:ext cx="3325712" cy="0"/>
          </a:xfrm>
          <a:prstGeom prst="line">
            <a:avLst/>
          </a:prstGeom>
          <a:ln>
            <a:prstDash val="lgDash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5" name="Tekstvak 54">
            <a:extLst>
              <a:ext uri="{FF2B5EF4-FFF2-40B4-BE49-F238E27FC236}">
                <a16:creationId xmlns:a16="http://schemas.microsoft.com/office/drawing/2014/main" id="{6140E090-46FB-4C42-B5A1-FE52889B1270}"/>
              </a:ext>
            </a:extLst>
          </p:cNvPr>
          <p:cNvSpPr txBox="1"/>
          <p:nvPr/>
        </p:nvSpPr>
        <p:spPr>
          <a:xfrm>
            <a:off x="10117302" y="3370788"/>
            <a:ext cx="1085554" cy="33855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sz="1600" b="1" dirty="0">
                <a:solidFill>
                  <a:schemeClr val="tx1"/>
                </a:solidFill>
              </a:rPr>
              <a:t>spilkoers</a:t>
            </a:r>
          </a:p>
        </p:txBody>
      </p:sp>
    </p:spTree>
    <p:extLst>
      <p:ext uri="{BB962C8B-B14F-4D97-AF65-F5344CB8AC3E}">
        <p14:creationId xmlns:p14="http://schemas.microsoft.com/office/powerpoint/2010/main" val="296466726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1460937" y="1477108"/>
            <a:ext cx="3935027" cy="51233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1800" dirty="0"/>
              <a:t>Door aantrekkende wereldeconomie komt de </a:t>
            </a:r>
            <a:r>
              <a:rPr lang="nl-NL" sz="1800" dirty="0" err="1"/>
              <a:t>Balboa</a:t>
            </a:r>
            <a:r>
              <a:rPr lang="nl-NL" sz="1800" dirty="0"/>
              <a:t>-koers buiten de interventiegrenzen.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nl-NL" sz="1800" dirty="0"/>
              <a:t>De koers van PAB is te hoog</a:t>
            </a:r>
          </a:p>
          <a:p>
            <a:pPr marL="0" indent="0">
              <a:buNone/>
            </a:pPr>
            <a:r>
              <a:rPr lang="nl-NL" sz="1800" dirty="0"/>
              <a:t>→ door $ te kopen met PAB</a:t>
            </a:r>
          </a:p>
          <a:p>
            <a:pPr marL="0" indent="0">
              <a:buNone/>
            </a:pPr>
            <a:r>
              <a:rPr lang="nl-NL" sz="1800" dirty="0"/>
              <a:t>→ stijgt het aanbod van PAB</a:t>
            </a:r>
          </a:p>
          <a:p>
            <a:pPr marL="0" indent="0">
              <a:buNone/>
            </a:pPr>
            <a:r>
              <a:rPr lang="nl-NL" sz="1800" dirty="0"/>
              <a:t>→ koers </a:t>
            </a:r>
            <a:r>
              <a:rPr lang="nl-NL" sz="1800" dirty="0" err="1"/>
              <a:t>Balboa</a:t>
            </a:r>
            <a:r>
              <a:rPr lang="nl-NL" sz="1800" dirty="0"/>
              <a:t> daalt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1460938" y="457200"/>
            <a:ext cx="7689796" cy="811213"/>
          </a:xfrm>
        </p:spPr>
        <p:txBody>
          <a:bodyPr>
            <a:normAutofit/>
          </a:bodyPr>
          <a:lstStyle/>
          <a:p>
            <a:r>
              <a:rPr lang="nl-NL" sz="1800" b="1" dirty="0"/>
              <a:t>Directe interventie</a:t>
            </a:r>
          </a:p>
        </p:txBody>
      </p:sp>
      <p:cxnSp>
        <p:nvCxnSpPr>
          <p:cNvPr id="7" name="Rechte verbindingslijn 6"/>
          <p:cNvCxnSpPr>
            <a:cxnSpLocks/>
          </p:cNvCxnSpPr>
          <p:nvPr/>
        </p:nvCxnSpPr>
        <p:spPr>
          <a:xfrm flipV="1">
            <a:off x="6857720" y="5656485"/>
            <a:ext cx="3950267" cy="14858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>
            <a:cxnSpLocks/>
          </p:cNvCxnSpPr>
          <p:nvPr/>
        </p:nvCxnSpPr>
        <p:spPr>
          <a:xfrm>
            <a:off x="6852957" y="2132856"/>
            <a:ext cx="3935027" cy="0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>
            <a:cxnSpLocks/>
          </p:cNvCxnSpPr>
          <p:nvPr/>
        </p:nvCxnSpPr>
        <p:spPr>
          <a:xfrm>
            <a:off x="6852957" y="2838534"/>
            <a:ext cx="3935027" cy="0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>
            <a:cxnSpLocks/>
          </p:cNvCxnSpPr>
          <p:nvPr/>
        </p:nvCxnSpPr>
        <p:spPr>
          <a:xfrm>
            <a:off x="6852957" y="3544212"/>
            <a:ext cx="3935027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>
            <a:cxnSpLocks/>
          </p:cNvCxnSpPr>
          <p:nvPr/>
        </p:nvCxnSpPr>
        <p:spPr>
          <a:xfrm>
            <a:off x="6852957" y="4249890"/>
            <a:ext cx="3935027" cy="0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>
            <a:cxnSpLocks/>
          </p:cNvCxnSpPr>
          <p:nvPr/>
        </p:nvCxnSpPr>
        <p:spPr>
          <a:xfrm>
            <a:off x="6852957" y="4955568"/>
            <a:ext cx="3935027" cy="0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>
            <a:cxnSpLocks/>
          </p:cNvCxnSpPr>
          <p:nvPr/>
        </p:nvCxnSpPr>
        <p:spPr>
          <a:xfrm>
            <a:off x="7573037" y="2132856"/>
            <a:ext cx="0" cy="3528392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>
            <a:cxnSpLocks/>
          </p:cNvCxnSpPr>
          <p:nvPr/>
        </p:nvCxnSpPr>
        <p:spPr>
          <a:xfrm>
            <a:off x="8293117" y="2132856"/>
            <a:ext cx="0" cy="3528392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/>
          <p:cNvCxnSpPr>
            <a:cxnSpLocks/>
          </p:cNvCxnSpPr>
          <p:nvPr/>
        </p:nvCxnSpPr>
        <p:spPr>
          <a:xfrm>
            <a:off x="9013197" y="2132856"/>
            <a:ext cx="0" cy="3528392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/>
          <p:cNvCxnSpPr>
            <a:cxnSpLocks/>
          </p:cNvCxnSpPr>
          <p:nvPr/>
        </p:nvCxnSpPr>
        <p:spPr>
          <a:xfrm>
            <a:off x="9733277" y="2132856"/>
            <a:ext cx="0" cy="3528392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16"/>
          <p:cNvCxnSpPr>
            <a:cxnSpLocks/>
          </p:cNvCxnSpPr>
          <p:nvPr/>
        </p:nvCxnSpPr>
        <p:spPr>
          <a:xfrm>
            <a:off x="10453357" y="2132856"/>
            <a:ext cx="0" cy="3528392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kstvak 24"/>
          <p:cNvSpPr txBox="1"/>
          <p:nvPr/>
        </p:nvSpPr>
        <p:spPr>
          <a:xfrm>
            <a:off x="7357013" y="5676106"/>
            <a:ext cx="483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10</a:t>
            </a:r>
          </a:p>
        </p:txBody>
      </p:sp>
      <p:sp>
        <p:nvSpPr>
          <p:cNvPr id="26" name="Tekstvak 25"/>
          <p:cNvSpPr txBox="1"/>
          <p:nvPr/>
        </p:nvSpPr>
        <p:spPr>
          <a:xfrm>
            <a:off x="8077737" y="5676106"/>
            <a:ext cx="483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20</a:t>
            </a:r>
          </a:p>
        </p:txBody>
      </p:sp>
      <p:sp>
        <p:nvSpPr>
          <p:cNvPr id="27" name="Tekstvak 26"/>
          <p:cNvSpPr txBox="1"/>
          <p:nvPr/>
        </p:nvSpPr>
        <p:spPr>
          <a:xfrm>
            <a:off x="8791467" y="5676106"/>
            <a:ext cx="483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30</a:t>
            </a:r>
          </a:p>
        </p:txBody>
      </p:sp>
      <p:sp>
        <p:nvSpPr>
          <p:cNvPr id="28" name="Tekstvak 27"/>
          <p:cNvSpPr txBox="1"/>
          <p:nvPr/>
        </p:nvSpPr>
        <p:spPr>
          <a:xfrm>
            <a:off x="9517897" y="5676106"/>
            <a:ext cx="483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40</a:t>
            </a:r>
          </a:p>
        </p:txBody>
      </p:sp>
      <p:sp>
        <p:nvSpPr>
          <p:cNvPr id="29" name="Tekstvak 28"/>
          <p:cNvSpPr txBox="1"/>
          <p:nvPr/>
        </p:nvSpPr>
        <p:spPr>
          <a:xfrm>
            <a:off x="10231616" y="5676106"/>
            <a:ext cx="483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50</a:t>
            </a:r>
          </a:p>
        </p:txBody>
      </p:sp>
      <p:sp>
        <p:nvSpPr>
          <p:cNvPr id="30" name="Vrije vorm 29"/>
          <p:cNvSpPr/>
          <p:nvPr/>
        </p:nvSpPr>
        <p:spPr>
          <a:xfrm>
            <a:off x="6717533" y="5372100"/>
            <a:ext cx="292168" cy="280988"/>
          </a:xfrm>
          <a:custGeom>
            <a:avLst/>
            <a:gdLst>
              <a:gd name="connsiteX0" fmla="*/ 133350 w 266700"/>
              <a:gd name="connsiteY0" fmla="*/ 0 h 280988"/>
              <a:gd name="connsiteX1" fmla="*/ 266700 w 266700"/>
              <a:gd name="connsiteY1" fmla="*/ 52388 h 280988"/>
              <a:gd name="connsiteX2" fmla="*/ 0 w 266700"/>
              <a:gd name="connsiteY2" fmla="*/ 100013 h 280988"/>
              <a:gd name="connsiteX3" fmla="*/ 142875 w 266700"/>
              <a:gd name="connsiteY3" fmla="*/ 138113 h 280988"/>
              <a:gd name="connsiteX4" fmla="*/ 142875 w 266700"/>
              <a:gd name="connsiteY4" fmla="*/ 280988 h 2809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6700" h="280988">
                <a:moveTo>
                  <a:pt x="133350" y="0"/>
                </a:moveTo>
                <a:lnTo>
                  <a:pt x="266700" y="52388"/>
                </a:lnTo>
                <a:lnTo>
                  <a:pt x="0" y="100013"/>
                </a:lnTo>
                <a:lnTo>
                  <a:pt x="142875" y="138113"/>
                </a:lnTo>
                <a:lnTo>
                  <a:pt x="142875" y="280988"/>
                </a:lnTo>
              </a:path>
            </a:pathLst>
          </a:cu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31" name="Rechte verbindingslijn 30"/>
          <p:cNvCxnSpPr>
            <a:cxnSpLocks/>
          </p:cNvCxnSpPr>
          <p:nvPr/>
        </p:nvCxnSpPr>
        <p:spPr>
          <a:xfrm>
            <a:off x="6852957" y="3550156"/>
            <a:ext cx="3643293" cy="0"/>
          </a:xfrm>
          <a:prstGeom prst="line">
            <a:avLst/>
          </a:prstGeom>
          <a:ln>
            <a:prstDash val="lgDash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2" name="Tekstvak 31"/>
          <p:cNvSpPr txBox="1"/>
          <p:nvPr/>
        </p:nvSpPr>
        <p:spPr>
          <a:xfrm>
            <a:off x="10117302" y="3370788"/>
            <a:ext cx="1189216" cy="33855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sz="1600" b="1" dirty="0">
                <a:solidFill>
                  <a:schemeClr val="tx1"/>
                </a:solidFill>
              </a:rPr>
              <a:t>spilkoers</a:t>
            </a:r>
          </a:p>
        </p:txBody>
      </p:sp>
      <p:cxnSp>
        <p:nvCxnSpPr>
          <p:cNvPr id="33" name="Rechte verbindingslijn 32"/>
          <p:cNvCxnSpPr>
            <a:cxnSpLocks/>
          </p:cNvCxnSpPr>
          <p:nvPr/>
        </p:nvCxnSpPr>
        <p:spPr>
          <a:xfrm>
            <a:off x="6852958" y="3068960"/>
            <a:ext cx="3509390" cy="0"/>
          </a:xfrm>
          <a:prstGeom prst="line">
            <a:avLst/>
          </a:prstGeom>
          <a:ln w="22225">
            <a:prstDash val="sysDash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4" name="Rechte verbindingslijn 33"/>
          <p:cNvCxnSpPr>
            <a:cxnSpLocks/>
          </p:cNvCxnSpPr>
          <p:nvPr/>
        </p:nvCxnSpPr>
        <p:spPr>
          <a:xfrm>
            <a:off x="6888087" y="4064193"/>
            <a:ext cx="3509390" cy="0"/>
          </a:xfrm>
          <a:prstGeom prst="line">
            <a:avLst/>
          </a:prstGeom>
          <a:ln w="22225">
            <a:prstDash val="sysDash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35" name="Tekstvak 34"/>
          <p:cNvSpPr txBox="1"/>
          <p:nvPr/>
        </p:nvSpPr>
        <p:spPr>
          <a:xfrm>
            <a:off x="10091568" y="2893819"/>
            <a:ext cx="1996632" cy="33855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sz="1600" b="1" dirty="0">
                <a:solidFill>
                  <a:schemeClr val="tx1"/>
                </a:solidFill>
              </a:rPr>
              <a:t>interventiegrens</a:t>
            </a:r>
          </a:p>
        </p:txBody>
      </p:sp>
      <p:sp>
        <p:nvSpPr>
          <p:cNvPr id="36" name="Tekstvak 35"/>
          <p:cNvSpPr txBox="1"/>
          <p:nvPr/>
        </p:nvSpPr>
        <p:spPr>
          <a:xfrm>
            <a:off x="10056438" y="3862790"/>
            <a:ext cx="2035116" cy="33855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sz="1600" b="1" dirty="0">
                <a:solidFill>
                  <a:schemeClr val="tx1"/>
                </a:solidFill>
              </a:rPr>
              <a:t>interventiegrens</a:t>
            </a:r>
          </a:p>
        </p:txBody>
      </p:sp>
      <p:sp>
        <p:nvSpPr>
          <p:cNvPr id="37" name="Rechthoek 36"/>
          <p:cNvSpPr/>
          <p:nvPr/>
        </p:nvSpPr>
        <p:spPr>
          <a:xfrm>
            <a:off x="10115454" y="2524478"/>
            <a:ext cx="5482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dirty="0" err="1"/>
              <a:t>Q’</a:t>
            </a:r>
            <a:r>
              <a:rPr lang="nl-NL" baseline="-25000" dirty="0" err="1"/>
              <a:t>a</a:t>
            </a:r>
            <a:endParaRPr lang="nl-NL" dirty="0"/>
          </a:p>
        </p:txBody>
      </p:sp>
      <p:cxnSp>
        <p:nvCxnSpPr>
          <p:cNvPr id="38" name="Rechte verbindingslijn 37"/>
          <p:cNvCxnSpPr>
            <a:cxnSpLocks/>
          </p:cNvCxnSpPr>
          <p:nvPr/>
        </p:nvCxnSpPr>
        <p:spPr>
          <a:xfrm flipV="1">
            <a:off x="7051753" y="2640555"/>
            <a:ext cx="2681524" cy="17569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9" name="Rechthoek 38"/>
          <p:cNvSpPr/>
          <p:nvPr/>
        </p:nvSpPr>
        <p:spPr>
          <a:xfrm>
            <a:off x="9696011" y="2391032"/>
            <a:ext cx="49205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dirty="0" err="1"/>
              <a:t>Q</a:t>
            </a:r>
            <a:r>
              <a:rPr lang="nl-NL" baseline="-25000" dirty="0" err="1"/>
              <a:t>a</a:t>
            </a:r>
            <a:endParaRPr lang="nl-NL" dirty="0"/>
          </a:p>
        </p:txBody>
      </p:sp>
      <p:cxnSp>
        <p:nvCxnSpPr>
          <p:cNvPr id="40" name="Rechte verbindingslijn 39"/>
          <p:cNvCxnSpPr>
            <a:cxnSpLocks/>
          </p:cNvCxnSpPr>
          <p:nvPr/>
        </p:nvCxnSpPr>
        <p:spPr>
          <a:xfrm flipV="1">
            <a:off x="7210709" y="2796940"/>
            <a:ext cx="2987459" cy="2017738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2" name="Rechte verbindingslijn 41"/>
          <p:cNvCxnSpPr>
            <a:cxnSpLocks/>
          </p:cNvCxnSpPr>
          <p:nvPr/>
        </p:nvCxnSpPr>
        <p:spPr>
          <a:xfrm>
            <a:off x="8480555" y="1684564"/>
            <a:ext cx="2160240" cy="284844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43" name="Rechthoek 42"/>
          <p:cNvSpPr/>
          <p:nvPr/>
        </p:nvSpPr>
        <p:spPr>
          <a:xfrm>
            <a:off x="8661009" y="1704368"/>
            <a:ext cx="4832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dirty="0" err="1"/>
              <a:t>Q</a:t>
            </a:r>
            <a:r>
              <a:rPr lang="nl-NL" baseline="-25000" dirty="0" err="1"/>
              <a:t>v</a:t>
            </a:r>
            <a:endParaRPr lang="nl-NL" dirty="0"/>
          </a:p>
        </p:txBody>
      </p:sp>
      <p:sp>
        <p:nvSpPr>
          <p:cNvPr id="44" name="Ovaal 43"/>
          <p:cNvSpPr/>
          <p:nvPr/>
        </p:nvSpPr>
        <p:spPr>
          <a:xfrm>
            <a:off x="9332663" y="2809511"/>
            <a:ext cx="136927" cy="124991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cxnSp>
        <p:nvCxnSpPr>
          <p:cNvPr id="45" name="Rechte verbindingslijn met pijl 44"/>
          <p:cNvCxnSpPr>
            <a:cxnSpLocks/>
          </p:cNvCxnSpPr>
          <p:nvPr/>
        </p:nvCxnSpPr>
        <p:spPr>
          <a:xfrm flipV="1">
            <a:off x="7929225" y="3954831"/>
            <a:ext cx="464200" cy="6468"/>
          </a:xfrm>
          <a:prstGeom prst="straightConnector1">
            <a:avLst/>
          </a:prstGeom>
          <a:ln w="22225"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1" name="Ovaal 40"/>
          <p:cNvSpPr/>
          <p:nvPr/>
        </p:nvSpPr>
        <p:spPr>
          <a:xfrm>
            <a:off x="9561750" y="3133200"/>
            <a:ext cx="136927" cy="124991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cxnSp>
        <p:nvCxnSpPr>
          <p:cNvPr id="51" name="Rechte verbindingslijn met pijl 50"/>
          <p:cNvCxnSpPr>
            <a:cxnSpLocks/>
          </p:cNvCxnSpPr>
          <p:nvPr/>
        </p:nvCxnSpPr>
        <p:spPr>
          <a:xfrm flipV="1">
            <a:off x="8855783" y="3322091"/>
            <a:ext cx="464200" cy="6468"/>
          </a:xfrm>
          <a:prstGeom prst="straightConnector1">
            <a:avLst/>
          </a:prstGeom>
          <a:ln w="22225"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" name="Rechte verbindingslijn 5"/>
          <p:cNvCxnSpPr>
            <a:cxnSpLocks/>
          </p:cNvCxnSpPr>
          <p:nvPr/>
        </p:nvCxnSpPr>
        <p:spPr>
          <a:xfrm>
            <a:off x="6852957" y="2132856"/>
            <a:ext cx="0" cy="324036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6" name="Tekstvak 45"/>
          <p:cNvSpPr txBox="1"/>
          <p:nvPr/>
        </p:nvSpPr>
        <p:spPr>
          <a:xfrm>
            <a:off x="8256240" y="6099119"/>
            <a:ext cx="28176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hoeveelheid PAB × </a:t>
            </a:r>
            <a:r>
              <a:rPr lang="nl-NL" dirty="0" err="1"/>
              <a:t>mln</a:t>
            </a:r>
            <a:endParaRPr lang="nl-NL" dirty="0"/>
          </a:p>
        </p:txBody>
      </p:sp>
      <p:sp>
        <p:nvSpPr>
          <p:cNvPr id="47" name="Tekstvak 46"/>
          <p:cNvSpPr txBox="1"/>
          <p:nvPr/>
        </p:nvSpPr>
        <p:spPr>
          <a:xfrm rot="16200000">
            <a:off x="4786251" y="3212135"/>
            <a:ext cx="29888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wisselkoers PAB (in $-cent)</a:t>
            </a:r>
          </a:p>
        </p:txBody>
      </p:sp>
      <p:sp>
        <p:nvSpPr>
          <p:cNvPr id="48" name="Tekstvak 47"/>
          <p:cNvSpPr txBox="1"/>
          <p:nvPr/>
        </p:nvSpPr>
        <p:spPr>
          <a:xfrm>
            <a:off x="6423170" y="4778102"/>
            <a:ext cx="483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70</a:t>
            </a:r>
          </a:p>
        </p:txBody>
      </p:sp>
      <p:sp>
        <p:nvSpPr>
          <p:cNvPr id="49" name="Tekstvak 48"/>
          <p:cNvSpPr txBox="1"/>
          <p:nvPr/>
        </p:nvSpPr>
        <p:spPr>
          <a:xfrm>
            <a:off x="6406051" y="4058022"/>
            <a:ext cx="483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75</a:t>
            </a:r>
          </a:p>
        </p:txBody>
      </p:sp>
      <p:sp>
        <p:nvSpPr>
          <p:cNvPr id="50" name="Tekstvak 49"/>
          <p:cNvSpPr txBox="1"/>
          <p:nvPr/>
        </p:nvSpPr>
        <p:spPr>
          <a:xfrm>
            <a:off x="6406051" y="3365500"/>
            <a:ext cx="483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80</a:t>
            </a:r>
          </a:p>
        </p:txBody>
      </p:sp>
      <p:sp>
        <p:nvSpPr>
          <p:cNvPr id="52" name="Tekstvak 51"/>
          <p:cNvSpPr txBox="1"/>
          <p:nvPr/>
        </p:nvSpPr>
        <p:spPr>
          <a:xfrm>
            <a:off x="6406051" y="2655178"/>
            <a:ext cx="483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85</a:t>
            </a:r>
          </a:p>
        </p:txBody>
      </p:sp>
      <p:sp>
        <p:nvSpPr>
          <p:cNvPr id="53" name="Tekstvak 52"/>
          <p:cNvSpPr txBox="1"/>
          <p:nvPr/>
        </p:nvSpPr>
        <p:spPr>
          <a:xfrm>
            <a:off x="6406051" y="1950740"/>
            <a:ext cx="483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90</a:t>
            </a:r>
          </a:p>
        </p:txBody>
      </p:sp>
    </p:spTree>
    <p:extLst>
      <p:ext uri="{BB962C8B-B14F-4D97-AF65-F5344CB8AC3E}">
        <p14:creationId xmlns:p14="http://schemas.microsoft.com/office/powerpoint/2010/main" val="1357009741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4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1460938" y="1517303"/>
            <a:ext cx="4413680" cy="50831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1800" dirty="0"/>
              <a:t>Door aantrekkende wereldeconomie komt de </a:t>
            </a:r>
            <a:r>
              <a:rPr lang="nl-NL" sz="1800" dirty="0" err="1"/>
              <a:t>Balboa</a:t>
            </a:r>
            <a:r>
              <a:rPr lang="nl-NL" sz="1800" dirty="0"/>
              <a:t>-koers buiten de interventiegrenzen.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nl-NL" sz="1800" dirty="0"/>
              <a:t>De koers van PAB is te hoog</a:t>
            </a:r>
          </a:p>
          <a:p>
            <a:pPr marL="0" indent="0">
              <a:buNone/>
            </a:pPr>
            <a:r>
              <a:rPr lang="nl-NL" sz="1800" dirty="0"/>
              <a:t>→ door de rente in Panama te verlagen</a:t>
            </a:r>
          </a:p>
          <a:p>
            <a:pPr marL="0" indent="0">
              <a:buNone/>
            </a:pPr>
            <a:r>
              <a:rPr lang="nl-NL" sz="1800" dirty="0"/>
              <a:t>→ beleggen in Panama minder aantrekkelijk</a:t>
            </a:r>
          </a:p>
          <a:p>
            <a:pPr marL="0" indent="0">
              <a:buNone/>
            </a:pPr>
            <a:r>
              <a:rPr lang="nl-NL" sz="1800" dirty="0"/>
              <a:t>→ beleggers willen af van hun PAB</a:t>
            </a:r>
            <a:br>
              <a:rPr lang="nl-NL" sz="1800" dirty="0"/>
            </a:br>
            <a:r>
              <a:rPr lang="nl-NL" sz="1800" dirty="0"/>
              <a:t>     = aanbod PAB stijgt</a:t>
            </a:r>
          </a:p>
          <a:p>
            <a:pPr marL="0" indent="0">
              <a:buNone/>
            </a:pPr>
            <a:r>
              <a:rPr lang="nl-NL" sz="1800" dirty="0"/>
              <a:t>→ koers </a:t>
            </a:r>
            <a:r>
              <a:rPr lang="nl-NL" sz="1800" dirty="0" err="1"/>
              <a:t>Balboa</a:t>
            </a:r>
            <a:r>
              <a:rPr lang="nl-NL" sz="1800" dirty="0"/>
              <a:t> daalt</a:t>
            </a:r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r>
              <a:rPr lang="nl-NL" sz="1600" i="1" dirty="0"/>
              <a:t>Deze vraag zou ook beantwoord kunnen worden met minder vraag naar PAB</a:t>
            </a:r>
            <a:endParaRPr lang="nl-NL" sz="2000" i="1" dirty="0"/>
          </a:p>
        </p:txBody>
      </p:sp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1460938" y="457200"/>
            <a:ext cx="7019487" cy="811213"/>
          </a:xfrm>
        </p:spPr>
        <p:txBody>
          <a:bodyPr>
            <a:normAutofit/>
          </a:bodyPr>
          <a:lstStyle/>
          <a:p>
            <a:r>
              <a:rPr lang="nl-NL" sz="1800" b="1" dirty="0"/>
              <a:t>Indirecte interventie</a:t>
            </a:r>
          </a:p>
        </p:txBody>
      </p:sp>
      <p:cxnSp>
        <p:nvCxnSpPr>
          <p:cNvPr id="7" name="Rechte verbindingslijn 6"/>
          <p:cNvCxnSpPr/>
          <p:nvPr/>
        </p:nvCxnSpPr>
        <p:spPr>
          <a:xfrm flipH="1">
            <a:off x="6868197" y="5661248"/>
            <a:ext cx="3592016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>
            <a:off x="6852957" y="2132856"/>
            <a:ext cx="3592016" cy="0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6852957" y="2838534"/>
            <a:ext cx="3592016" cy="0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6852957" y="3544212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6852957" y="4249890"/>
            <a:ext cx="3592016" cy="0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6852957" y="4955568"/>
            <a:ext cx="3592016" cy="0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7573037" y="2132856"/>
            <a:ext cx="0" cy="3528392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8293117" y="2132856"/>
            <a:ext cx="0" cy="3528392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/>
          <p:cNvCxnSpPr/>
          <p:nvPr/>
        </p:nvCxnSpPr>
        <p:spPr>
          <a:xfrm>
            <a:off x="9013197" y="2132856"/>
            <a:ext cx="0" cy="3528392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/>
          <p:cNvCxnSpPr/>
          <p:nvPr/>
        </p:nvCxnSpPr>
        <p:spPr>
          <a:xfrm>
            <a:off x="9733277" y="2132856"/>
            <a:ext cx="0" cy="3528392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16"/>
          <p:cNvCxnSpPr/>
          <p:nvPr/>
        </p:nvCxnSpPr>
        <p:spPr>
          <a:xfrm>
            <a:off x="10453357" y="2132856"/>
            <a:ext cx="0" cy="3528392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kstvak 24"/>
          <p:cNvSpPr txBox="1"/>
          <p:nvPr/>
        </p:nvSpPr>
        <p:spPr>
          <a:xfrm>
            <a:off x="7357013" y="5676106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10</a:t>
            </a:r>
          </a:p>
        </p:txBody>
      </p:sp>
      <p:sp>
        <p:nvSpPr>
          <p:cNvPr id="26" name="Tekstvak 25"/>
          <p:cNvSpPr txBox="1"/>
          <p:nvPr/>
        </p:nvSpPr>
        <p:spPr>
          <a:xfrm>
            <a:off x="8077737" y="5676106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20</a:t>
            </a:r>
          </a:p>
        </p:txBody>
      </p:sp>
      <p:sp>
        <p:nvSpPr>
          <p:cNvPr id="27" name="Tekstvak 26"/>
          <p:cNvSpPr txBox="1"/>
          <p:nvPr/>
        </p:nvSpPr>
        <p:spPr>
          <a:xfrm>
            <a:off x="8791467" y="5676106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30</a:t>
            </a:r>
          </a:p>
        </p:txBody>
      </p:sp>
      <p:sp>
        <p:nvSpPr>
          <p:cNvPr id="28" name="Tekstvak 27"/>
          <p:cNvSpPr txBox="1"/>
          <p:nvPr/>
        </p:nvSpPr>
        <p:spPr>
          <a:xfrm>
            <a:off x="9517897" y="5676106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40</a:t>
            </a:r>
          </a:p>
        </p:txBody>
      </p:sp>
      <p:sp>
        <p:nvSpPr>
          <p:cNvPr id="29" name="Tekstvak 28"/>
          <p:cNvSpPr txBox="1"/>
          <p:nvPr/>
        </p:nvSpPr>
        <p:spPr>
          <a:xfrm>
            <a:off x="10231616" y="5676106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50</a:t>
            </a:r>
          </a:p>
        </p:txBody>
      </p:sp>
      <p:sp>
        <p:nvSpPr>
          <p:cNvPr id="30" name="Vrije vorm 29"/>
          <p:cNvSpPr/>
          <p:nvPr/>
        </p:nvSpPr>
        <p:spPr>
          <a:xfrm>
            <a:off x="6717533" y="5372100"/>
            <a:ext cx="266700" cy="280988"/>
          </a:xfrm>
          <a:custGeom>
            <a:avLst/>
            <a:gdLst>
              <a:gd name="connsiteX0" fmla="*/ 133350 w 266700"/>
              <a:gd name="connsiteY0" fmla="*/ 0 h 280988"/>
              <a:gd name="connsiteX1" fmla="*/ 266700 w 266700"/>
              <a:gd name="connsiteY1" fmla="*/ 52388 h 280988"/>
              <a:gd name="connsiteX2" fmla="*/ 0 w 266700"/>
              <a:gd name="connsiteY2" fmla="*/ 100013 h 280988"/>
              <a:gd name="connsiteX3" fmla="*/ 142875 w 266700"/>
              <a:gd name="connsiteY3" fmla="*/ 138113 h 280988"/>
              <a:gd name="connsiteX4" fmla="*/ 142875 w 266700"/>
              <a:gd name="connsiteY4" fmla="*/ 280988 h 2809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6700" h="280988">
                <a:moveTo>
                  <a:pt x="133350" y="0"/>
                </a:moveTo>
                <a:lnTo>
                  <a:pt x="266700" y="52388"/>
                </a:lnTo>
                <a:lnTo>
                  <a:pt x="0" y="100013"/>
                </a:lnTo>
                <a:lnTo>
                  <a:pt x="142875" y="138113"/>
                </a:lnTo>
                <a:lnTo>
                  <a:pt x="142875" y="280988"/>
                </a:lnTo>
              </a:path>
            </a:pathLst>
          </a:cu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31" name="Rechte verbindingslijn 30"/>
          <p:cNvCxnSpPr/>
          <p:nvPr/>
        </p:nvCxnSpPr>
        <p:spPr>
          <a:xfrm>
            <a:off x="6852957" y="3550156"/>
            <a:ext cx="3325712" cy="0"/>
          </a:xfrm>
          <a:prstGeom prst="line">
            <a:avLst/>
          </a:prstGeom>
          <a:ln>
            <a:prstDash val="lgDash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2" name="Tekstvak 31"/>
          <p:cNvSpPr txBox="1"/>
          <p:nvPr/>
        </p:nvSpPr>
        <p:spPr>
          <a:xfrm>
            <a:off x="10117302" y="3370788"/>
            <a:ext cx="1085554" cy="33855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sz="1600" b="1" dirty="0">
                <a:solidFill>
                  <a:schemeClr val="tx1"/>
                </a:solidFill>
              </a:rPr>
              <a:t>spilkoers</a:t>
            </a:r>
          </a:p>
        </p:txBody>
      </p:sp>
      <p:cxnSp>
        <p:nvCxnSpPr>
          <p:cNvPr id="33" name="Rechte verbindingslijn 32"/>
          <p:cNvCxnSpPr/>
          <p:nvPr/>
        </p:nvCxnSpPr>
        <p:spPr>
          <a:xfrm>
            <a:off x="6852958" y="3068960"/>
            <a:ext cx="3203481" cy="0"/>
          </a:xfrm>
          <a:prstGeom prst="line">
            <a:avLst/>
          </a:prstGeom>
          <a:ln w="22225">
            <a:prstDash val="sysDash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4" name="Rechte verbindingslijn 33"/>
          <p:cNvCxnSpPr/>
          <p:nvPr/>
        </p:nvCxnSpPr>
        <p:spPr>
          <a:xfrm>
            <a:off x="6888087" y="4064193"/>
            <a:ext cx="3203481" cy="0"/>
          </a:xfrm>
          <a:prstGeom prst="line">
            <a:avLst/>
          </a:prstGeom>
          <a:ln w="22225">
            <a:prstDash val="sysDash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35" name="Tekstvak 34"/>
          <p:cNvSpPr txBox="1"/>
          <p:nvPr/>
        </p:nvSpPr>
        <p:spPr>
          <a:xfrm>
            <a:off x="10091568" y="2893819"/>
            <a:ext cx="1822588" cy="33855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sz="1600" b="1" dirty="0">
                <a:solidFill>
                  <a:schemeClr val="tx1"/>
                </a:solidFill>
              </a:rPr>
              <a:t>interventiegrens</a:t>
            </a:r>
          </a:p>
        </p:txBody>
      </p:sp>
      <p:sp>
        <p:nvSpPr>
          <p:cNvPr id="36" name="Tekstvak 35"/>
          <p:cNvSpPr txBox="1"/>
          <p:nvPr/>
        </p:nvSpPr>
        <p:spPr>
          <a:xfrm>
            <a:off x="10056438" y="3862790"/>
            <a:ext cx="1857718" cy="33855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sz="1600" b="1" dirty="0">
                <a:solidFill>
                  <a:schemeClr val="tx1"/>
                </a:solidFill>
              </a:rPr>
              <a:t>interventiegrens</a:t>
            </a:r>
          </a:p>
        </p:txBody>
      </p:sp>
      <p:sp>
        <p:nvSpPr>
          <p:cNvPr id="37" name="Rechthoek 36"/>
          <p:cNvSpPr/>
          <p:nvPr/>
        </p:nvSpPr>
        <p:spPr>
          <a:xfrm>
            <a:off x="10115454" y="2524478"/>
            <a:ext cx="5004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/>
              <a:t>Q’</a:t>
            </a:r>
            <a:r>
              <a:rPr lang="nl-NL" baseline="-25000" dirty="0" err="1"/>
              <a:t>a</a:t>
            </a:r>
            <a:endParaRPr lang="nl-NL" dirty="0"/>
          </a:p>
        </p:txBody>
      </p:sp>
      <p:cxnSp>
        <p:nvCxnSpPr>
          <p:cNvPr id="38" name="Rechte verbindingslijn 37"/>
          <p:cNvCxnSpPr/>
          <p:nvPr/>
        </p:nvCxnSpPr>
        <p:spPr>
          <a:xfrm flipV="1">
            <a:off x="7051753" y="2640555"/>
            <a:ext cx="2681524" cy="17569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9" name="Rechthoek 38"/>
          <p:cNvSpPr/>
          <p:nvPr/>
        </p:nvSpPr>
        <p:spPr>
          <a:xfrm>
            <a:off x="9696011" y="2391032"/>
            <a:ext cx="4491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/>
              <a:t>Q</a:t>
            </a:r>
            <a:r>
              <a:rPr lang="nl-NL" baseline="-25000" dirty="0" err="1"/>
              <a:t>a</a:t>
            </a:r>
            <a:endParaRPr lang="nl-NL" dirty="0"/>
          </a:p>
        </p:txBody>
      </p:sp>
      <p:cxnSp>
        <p:nvCxnSpPr>
          <p:cNvPr id="40" name="Rechte verbindingslijn 39"/>
          <p:cNvCxnSpPr/>
          <p:nvPr/>
        </p:nvCxnSpPr>
        <p:spPr>
          <a:xfrm flipV="1">
            <a:off x="7210709" y="2796940"/>
            <a:ext cx="2987459" cy="2017738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2" name="Rechte verbindingslijn 41"/>
          <p:cNvCxnSpPr/>
          <p:nvPr/>
        </p:nvCxnSpPr>
        <p:spPr>
          <a:xfrm>
            <a:off x="8480555" y="1684564"/>
            <a:ext cx="2160240" cy="284844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43" name="Rechthoek 42"/>
          <p:cNvSpPr/>
          <p:nvPr/>
        </p:nvSpPr>
        <p:spPr>
          <a:xfrm>
            <a:off x="8661009" y="1704368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/>
              <a:t>Q</a:t>
            </a:r>
            <a:r>
              <a:rPr lang="nl-NL" baseline="-25000" dirty="0" err="1"/>
              <a:t>v</a:t>
            </a:r>
            <a:endParaRPr lang="nl-NL" dirty="0"/>
          </a:p>
        </p:txBody>
      </p:sp>
      <p:sp>
        <p:nvSpPr>
          <p:cNvPr id="44" name="Ovaal 43"/>
          <p:cNvSpPr/>
          <p:nvPr/>
        </p:nvSpPr>
        <p:spPr>
          <a:xfrm>
            <a:off x="9332663" y="2809511"/>
            <a:ext cx="124991" cy="124991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cxnSp>
        <p:nvCxnSpPr>
          <p:cNvPr id="45" name="Rechte verbindingslijn met pijl 44"/>
          <p:cNvCxnSpPr/>
          <p:nvPr/>
        </p:nvCxnSpPr>
        <p:spPr>
          <a:xfrm flipV="1">
            <a:off x="7929225" y="3956987"/>
            <a:ext cx="423736" cy="4312"/>
          </a:xfrm>
          <a:prstGeom prst="straightConnector1">
            <a:avLst/>
          </a:prstGeom>
          <a:ln w="22225"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1" name="Ovaal 40"/>
          <p:cNvSpPr/>
          <p:nvPr/>
        </p:nvSpPr>
        <p:spPr>
          <a:xfrm>
            <a:off x="9561750" y="3133200"/>
            <a:ext cx="124991" cy="124991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cxnSp>
        <p:nvCxnSpPr>
          <p:cNvPr id="51" name="Rechte verbindingslijn met pijl 50"/>
          <p:cNvCxnSpPr/>
          <p:nvPr/>
        </p:nvCxnSpPr>
        <p:spPr>
          <a:xfrm flipV="1">
            <a:off x="8855783" y="3324247"/>
            <a:ext cx="423736" cy="4312"/>
          </a:xfrm>
          <a:prstGeom prst="straightConnector1">
            <a:avLst/>
          </a:prstGeom>
          <a:ln w="22225"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" name="Rechte verbindingslijn 5"/>
          <p:cNvCxnSpPr/>
          <p:nvPr/>
        </p:nvCxnSpPr>
        <p:spPr>
          <a:xfrm>
            <a:off x="6852957" y="2132856"/>
            <a:ext cx="0" cy="324036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6" name="Tekstvak 45"/>
          <p:cNvSpPr txBox="1"/>
          <p:nvPr/>
        </p:nvSpPr>
        <p:spPr>
          <a:xfrm>
            <a:off x="8256240" y="6099119"/>
            <a:ext cx="2572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hoeveelheid PAB × </a:t>
            </a:r>
            <a:r>
              <a:rPr lang="nl-NL" dirty="0" err="1"/>
              <a:t>mln</a:t>
            </a:r>
            <a:endParaRPr lang="nl-NL" dirty="0"/>
          </a:p>
        </p:txBody>
      </p:sp>
      <p:sp>
        <p:nvSpPr>
          <p:cNvPr id="47" name="Tekstvak 46"/>
          <p:cNvSpPr txBox="1"/>
          <p:nvPr/>
        </p:nvSpPr>
        <p:spPr>
          <a:xfrm rot="16200000">
            <a:off x="4786251" y="3212135"/>
            <a:ext cx="29888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wisselkoers PAB (in $-cent)</a:t>
            </a:r>
          </a:p>
        </p:txBody>
      </p:sp>
      <p:sp>
        <p:nvSpPr>
          <p:cNvPr id="48" name="Tekstvak 47"/>
          <p:cNvSpPr txBox="1"/>
          <p:nvPr/>
        </p:nvSpPr>
        <p:spPr>
          <a:xfrm>
            <a:off x="6423170" y="4778102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70</a:t>
            </a:r>
          </a:p>
        </p:txBody>
      </p:sp>
      <p:sp>
        <p:nvSpPr>
          <p:cNvPr id="49" name="Tekstvak 48"/>
          <p:cNvSpPr txBox="1"/>
          <p:nvPr/>
        </p:nvSpPr>
        <p:spPr>
          <a:xfrm>
            <a:off x="6406051" y="4058022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75</a:t>
            </a:r>
          </a:p>
        </p:txBody>
      </p:sp>
      <p:sp>
        <p:nvSpPr>
          <p:cNvPr id="50" name="Tekstvak 49"/>
          <p:cNvSpPr txBox="1"/>
          <p:nvPr/>
        </p:nvSpPr>
        <p:spPr>
          <a:xfrm>
            <a:off x="6406051" y="336550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80</a:t>
            </a:r>
          </a:p>
        </p:txBody>
      </p:sp>
      <p:sp>
        <p:nvSpPr>
          <p:cNvPr id="52" name="Tekstvak 51"/>
          <p:cNvSpPr txBox="1"/>
          <p:nvPr/>
        </p:nvSpPr>
        <p:spPr>
          <a:xfrm>
            <a:off x="6406051" y="265517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85</a:t>
            </a:r>
          </a:p>
        </p:txBody>
      </p:sp>
      <p:sp>
        <p:nvSpPr>
          <p:cNvPr id="53" name="Tekstvak 52"/>
          <p:cNvSpPr txBox="1"/>
          <p:nvPr/>
        </p:nvSpPr>
        <p:spPr>
          <a:xfrm>
            <a:off x="6406051" y="195074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90</a:t>
            </a:r>
          </a:p>
        </p:txBody>
      </p:sp>
    </p:spTree>
    <p:extLst>
      <p:ext uri="{BB962C8B-B14F-4D97-AF65-F5344CB8AC3E}">
        <p14:creationId xmlns:p14="http://schemas.microsoft.com/office/powerpoint/2010/main" val="1741105002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4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42827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>
            <a:extLst>
              <a:ext uri="{FF2B5EF4-FFF2-40B4-BE49-F238E27FC236}">
                <a16:creationId xmlns:a16="http://schemas.microsoft.com/office/drawing/2014/main" id="{5CDAA464-0693-AD09-5C56-F5236CF2783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Voor- en nadelen flexibele wisselkoers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2ECA6A6-2DAC-34B6-6D69-CEE646E8B2FF}"/>
              </a:ext>
            </a:extLst>
          </p:cNvPr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nl-NL" dirty="0"/>
              <a:t>Directe interventie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A5A25192-966E-D2A1-472F-67727A22D447}"/>
              </a:ext>
            </a:extLst>
          </p:cNvPr>
          <p:cNvSpPr>
            <a:spLocks noGrp="1"/>
          </p:cNvSpPr>
          <p:nvPr>
            <p:ph type="body" idx="11"/>
          </p:nvPr>
        </p:nvSpPr>
        <p:spPr/>
        <p:txBody>
          <a:bodyPr/>
          <a:lstStyle/>
          <a:p>
            <a:r>
              <a:rPr lang="nl-NL" dirty="0"/>
              <a:t>Indirecte interventie</a:t>
            </a:r>
          </a:p>
        </p:txBody>
      </p:sp>
    </p:spTree>
    <p:extLst>
      <p:ext uri="{BB962C8B-B14F-4D97-AF65-F5344CB8AC3E}">
        <p14:creationId xmlns:p14="http://schemas.microsoft.com/office/powerpoint/2010/main" val="903875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F01E06EC-1448-4EA5-8B7E-C57EEA7265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Wat gebeurt er met de wisselkoers van een land als de</a:t>
            </a:r>
            <a:br>
              <a:rPr lang="nl-NL" dirty="0"/>
            </a:br>
            <a:r>
              <a:rPr lang="nl-NL" dirty="0"/>
              <a:t>inflatie in dat land heel laag is.</a:t>
            </a:r>
          </a:p>
          <a:p>
            <a:pPr marL="914400" lvl="1" indent="-457200">
              <a:buFont typeface="+mj-lt"/>
              <a:buAutoNum type="alphaUcPeriod"/>
            </a:pPr>
            <a:r>
              <a:rPr lang="nl-NL" dirty="0"/>
              <a:t>Niets</a:t>
            </a:r>
          </a:p>
          <a:p>
            <a:pPr marL="914400" lvl="1" indent="-457200">
              <a:buFont typeface="+mj-lt"/>
              <a:buAutoNum type="alphaUcPeriod"/>
            </a:pPr>
            <a:r>
              <a:rPr lang="nl-NL" dirty="0"/>
              <a:t>De wisselkoers van dat land stijgt (appreciatie)</a:t>
            </a:r>
          </a:p>
          <a:p>
            <a:pPr marL="914400" lvl="1" indent="-457200">
              <a:buFont typeface="+mj-lt"/>
              <a:buAutoNum type="alphaUcPeriod"/>
            </a:pPr>
            <a:r>
              <a:rPr lang="nl-NL" dirty="0"/>
              <a:t>De wisselkoers van dat land daalt (depreciatie)</a:t>
            </a:r>
          </a:p>
          <a:p>
            <a:endParaRPr lang="nl-NL" dirty="0"/>
          </a:p>
          <a:p>
            <a:r>
              <a:rPr lang="nl-NL" dirty="0"/>
              <a:t>Wat gebeurt er (op termijn) met de import van een land als</a:t>
            </a:r>
            <a:br>
              <a:rPr lang="nl-NL" dirty="0"/>
            </a:br>
            <a:r>
              <a:rPr lang="nl-NL" dirty="0"/>
              <a:t>de wisselkoers van dat land stijgt?</a:t>
            </a:r>
          </a:p>
          <a:p>
            <a:pPr marL="914400" lvl="1" indent="-457200">
              <a:buFont typeface="+mj-lt"/>
              <a:buAutoNum type="alphaUcPeriod"/>
            </a:pPr>
            <a:r>
              <a:rPr lang="nl-NL" dirty="0"/>
              <a:t>Niets</a:t>
            </a:r>
          </a:p>
          <a:p>
            <a:pPr marL="914400" lvl="1" indent="-457200">
              <a:buFont typeface="+mj-lt"/>
              <a:buAutoNum type="alphaUcPeriod"/>
            </a:pPr>
            <a:r>
              <a:rPr lang="nl-NL" dirty="0"/>
              <a:t>De import neemt toe</a:t>
            </a:r>
          </a:p>
          <a:p>
            <a:pPr marL="914400" lvl="1" indent="-457200">
              <a:buFont typeface="+mj-lt"/>
              <a:buAutoNum type="alphaUcPeriod"/>
            </a:pPr>
            <a:r>
              <a:rPr lang="nl-NL" dirty="0"/>
              <a:t>De import neemt af</a:t>
            </a:r>
          </a:p>
          <a:p>
            <a:pPr marL="914400" lvl="1" indent="-457200">
              <a:buFont typeface="+mj-lt"/>
              <a:buAutoNum type="alphaUcPeriod"/>
            </a:pPr>
            <a:endParaRPr lang="nl-NL" dirty="0"/>
          </a:p>
          <a:p>
            <a:r>
              <a:rPr lang="nl-NL" dirty="0"/>
              <a:t>Welk effect heeft een stijging van de wisselkoers op de inflatie van dit land?</a:t>
            </a:r>
          </a:p>
          <a:p>
            <a:pPr marL="914400" lvl="1" indent="-457200">
              <a:buFont typeface="+mj-lt"/>
              <a:buAutoNum type="alphaUcPeriod"/>
            </a:pPr>
            <a:r>
              <a:rPr lang="nl-NL" dirty="0"/>
              <a:t>Geen</a:t>
            </a:r>
          </a:p>
          <a:p>
            <a:pPr marL="914400" lvl="1" indent="-457200">
              <a:buFont typeface="+mj-lt"/>
              <a:buAutoNum type="alphaUcPeriod"/>
            </a:pPr>
            <a:r>
              <a:rPr lang="nl-NL" dirty="0"/>
              <a:t>De inflatie stijgt</a:t>
            </a:r>
          </a:p>
          <a:p>
            <a:pPr marL="914400" lvl="1" indent="-457200">
              <a:buFont typeface="+mj-lt"/>
              <a:buAutoNum type="alphaUcPeriod"/>
            </a:pPr>
            <a:r>
              <a:rPr lang="nl-NL" dirty="0"/>
              <a:t>De inflatie daalt</a:t>
            </a:r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57D7B99C-420D-CE79-827A-AD9DCD095D5C}"/>
              </a:ext>
            </a:extLst>
          </p:cNvPr>
          <p:cNvSpPr/>
          <p:nvPr/>
        </p:nvSpPr>
        <p:spPr>
          <a:xfrm>
            <a:off x="8493550" y="1517715"/>
            <a:ext cx="3393650" cy="707011"/>
          </a:xfrm>
          <a:prstGeom prst="rect">
            <a:avLst/>
          </a:prstGeom>
          <a:solidFill>
            <a:srgbClr val="ED4D0F"/>
          </a:solidFill>
          <a:ln w="57150">
            <a:solidFill>
              <a:srgbClr val="368FB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000" dirty="0"/>
              <a:t>Schrijf je uitleg eerst op!</a:t>
            </a:r>
          </a:p>
        </p:txBody>
      </p:sp>
    </p:spTree>
    <p:extLst>
      <p:ext uri="{BB962C8B-B14F-4D97-AF65-F5344CB8AC3E}">
        <p14:creationId xmlns:p14="http://schemas.microsoft.com/office/powerpoint/2010/main" val="2837974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Flexibele wisselkoersen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84214" y="1619250"/>
            <a:ext cx="5915842" cy="470535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sz="1800" b="1" dirty="0"/>
              <a:t>Voordeel</a:t>
            </a:r>
          </a:p>
          <a:p>
            <a:pPr marL="0" indent="0">
              <a:buNone/>
            </a:pPr>
            <a:r>
              <a:rPr lang="nl-NL" sz="1800" dirty="0"/>
              <a:t>nooit langdurig overschot / tekort op de BB</a:t>
            </a:r>
          </a:p>
          <a:p>
            <a:r>
              <a:rPr lang="nl-NL" sz="1600" dirty="0"/>
              <a:t>bij een BB-tekort zal de wisselkoers dalen</a:t>
            </a:r>
          </a:p>
          <a:p>
            <a:pPr marL="304403" indent="0">
              <a:buNone/>
            </a:pPr>
            <a:r>
              <a:rPr lang="nl-NL" sz="1600" dirty="0"/>
              <a:t>→ export goedkoper en import duurder</a:t>
            </a:r>
          </a:p>
          <a:p>
            <a:pPr marL="304403" indent="0">
              <a:buNone/>
            </a:pPr>
            <a:r>
              <a:rPr lang="nl-NL" sz="1600" dirty="0"/>
              <a:t>→ export zal stijgen en import zal dalen</a:t>
            </a:r>
          </a:p>
          <a:p>
            <a:pPr marL="304403" indent="0">
              <a:buNone/>
            </a:pPr>
            <a:r>
              <a:rPr lang="nl-NL" sz="1600" dirty="0"/>
              <a:t>→ het tekort op de BB zal verdwijnen</a:t>
            </a:r>
          </a:p>
          <a:p>
            <a:r>
              <a:rPr lang="nl-NL" sz="1600" dirty="0"/>
              <a:t>bij een BB-overschot zal de wisselkoers stijgen</a:t>
            </a:r>
          </a:p>
          <a:p>
            <a:pPr marL="304403" indent="0">
              <a:buNone/>
            </a:pPr>
            <a:r>
              <a:rPr lang="nl-NL" sz="1600" dirty="0"/>
              <a:t>→ export duurder en import goedkoper</a:t>
            </a:r>
          </a:p>
          <a:p>
            <a:pPr marL="304403" indent="0">
              <a:buNone/>
            </a:pPr>
            <a:r>
              <a:rPr lang="nl-NL" sz="1600" dirty="0"/>
              <a:t>→ de export zal dalen en import zal stijgen</a:t>
            </a:r>
          </a:p>
          <a:p>
            <a:pPr marL="304403" indent="0">
              <a:buNone/>
            </a:pPr>
            <a:r>
              <a:rPr lang="nl-NL" sz="1600" dirty="0"/>
              <a:t>→ het overschot op de BB zal verdwijnen</a:t>
            </a:r>
          </a:p>
          <a:p>
            <a:pPr marL="0" indent="0">
              <a:buNone/>
            </a:pPr>
            <a:r>
              <a:rPr lang="en-US" sz="1800" b="1" dirty="0" err="1"/>
              <a:t>Nadeel</a:t>
            </a:r>
            <a:endParaRPr lang="en-US" sz="1800" dirty="0"/>
          </a:p>
          <a:p>
            <a:pPr marL="0" indent="0">
              <a:buNone/>
            </a:pPr>
            <a:r>
              <a:rPr lang="nl-NL" sz="1800" dirty="0"/>
              <a:t>wisselkoersrisico (onzekerheid) remt internationale handel en internationale kapitaalstromen</a:t>
            </a:r>
            <a:endParaRPr lang="en-US" sz="1800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997803" y="2057998"/>
            <a:ext cx="4048125" cy="257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2908244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Vaste wisselkoersen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000" dirty="0"/>
              <a:t>Maken het valutarisico lager.</a:t>
            </a:r>
            <a:br>
              <a:rPr lang="nl-NL" sz="2000" dirty="0"/>
            </a:br>
            <a:r>
              <a:rPr lang="nl-NL" sz="2000" dirty="0"/>
              <a:t>Dat…</a:t>
            </a:r>
          </a:p>
          <a:p>
            <a:pPr lvl="1"/>
            <a:r>
              <a:rPr lang="nl-NL" dirty="0"/>
              <a:t>bevordert internationale handel</a:t>
            </a:r>
            <a:br>
              <a:rPr lang="nl-NL" dirty="0"/>
            </a:br>
            <a:r>
              <a:rPr lang="nl-NL" dirty="0"/>
              <a:t>(bedrijven zijn -ook bij langere contracten- zekerder over hun kosten/opbrengsten)</a:t>
            </a:r>
          </a:p>
          <a:p>
            <a:pPr lvl="1"/>
            <a:r>
              <a:rPr lang="nl-NL" dirty="0"/>
              <a:t>zorgt dat geld zijn meest productieve aanwending vindt</a:t>
            </a:r>
            <a:br>
              <a:rPr lang="nl-NL" dirty="0"/>
            </a:br>
            <a:r>
              <a:rPr lang="nl-NL" dirty="0"/>
              <a:t>(beleggers en investeerders durven hun geld nu ook in het buitenland te gebruiken als dat meer oplevert)</a:t>
            </a:r>
          </a:p>
          <a:p>
            <a:pPr lvl="1"/>
            <a:endParaRPr lang="nl-NL" sz="2000" dirty="0"/>
          </a:p>
          <a:p>
            <a:r>
              <a:rPr lang="nl-NL" sz="2000" dirty="0"/>
              <a:t>Maar: </a:t>
            </a:r>
          </a:p>
          <a:p>
            <a:pPr lvl="1"/>
            <a:r>
              <a:rPr lang="nl-NL" dirty="0"/>
              <a:t>er kunnen structurele betalingsbalansonevenwichtigheden ontstaan (Griekenland)</a:t>
            </a:r>
          </a:p>
          <a:p>
            <a:pPr lvl="1"/>
            <a:r>
              <a:rPr lang="nl-NL" dirty="0"/>
              <a:t>land heeft minder beleidsvrijheid (rente niet meer voor andere doelen te gebruiken)</a:t>
            </a:r>
          </a:p>
        </p:txBody>
      </p:sp>
      <p:pic>
        <p:nvPicPr>
          <p:cNvPr id="2" name="Afbeelding 1">
            <a:extLst>
              <a:ext uri="{FF2B5EF4-FFF2-40B4-BE49-F238E27FC236}">
                <a16:creationId xmlns:a16="http://schemas.microsoft.com/office/drawing/2014/main" id="{A1141C8F-F1FB-83C5-BDBF-25765FAB78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30677" y="0"/>
            <a:ext cx="3161323" cy="1580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0557425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Vlag van Denemarken - Wikipedia">
            <a:extLst>
              <a:ext uri="{FF2B5EF4-FFF2-40B4-BE49-F238E27FC236}">
                <a16:creationId xmlns:a16="http://schemas.microsoft.com/office/drawing/2014/main" id="{49F75F5D-B088-41E0-8787-1B120DDE29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7968" y="2144362"/>
            <a:ext cx="5696349" cy="4304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100" dirty="0"/>
              <a:t>Wisselkoers-manipulatie / vaste wisselkoers</a:t>
            </a:r>
            <a:br>
              <a:rPr lang="nl-NL" dirty="0"/>
            </a:br>
            <a:r>
              <a:rPr lang="nl-NL" sz="1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deense</a:t>
            </a:r>
            <a:r>
              <a:rPr lang="nl-NL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kroon - euro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79056" y="3332291"/>
            <a:ext cx="3600000" cy="590258"/>
          </a:xfrm>
          <a:solidFill>
            <a:srgbClr val="258812"/>
          </a:solidFill>
          <a:ln>
            <a:solidFill>
              <a:srgbClr val="ED4D0F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1600" dirty="0">
                <a:solidFill>
                  <a:schemeClr val="tx1"/>
                </a:solidFill>
              </a:rPr>
              <a:t>Door extra DKR te verkopen</a:t>
            </a:r>
            <a:br>
              <a:rPr lang="nl-NL" sz="1600" dirty="0">
                <a:solidFill>
                  <a:schemeClr val="tx1"/>
                </a:solidFill>
              </a:rPr>
            </a:br>
            <a:r>
              <a:rPr lang="nl-NL" sz="1600" dirty="0">
                <a:solidFill>
                  <a:schemeClr val="tx1"/>
                </a:solidFill>
              </a:rPr>
              <a:t>(en er euro’s mee te kopen)</a:t>
            </a:r>
          </a:p>
        </p:txBody>
      </p:sp>
      <p:sp>
        <p:nvSpPr>
          <p:cNvPr id="38" name="Tijdelijke aanduiding voor inhoud 2"/>
          <p:cNvSpPr>
            <a:spLocks noGrp="1"/>
          </p:cNvSpPr>
          <p:nvPr>
            <p:ph sz="half" idx="2"/>
          </p:nvPr>
        </p:nvSpPr>
        <p:spPr>
          <a:xfrm>
            <a:off x="679056" y="4231421"/>
            <a:ext cx="3600000" cy="358645"/>
          </a:xfrm>
          <a:ln>
            <a:solidFill>
              <a:srgbClr val="ED4D0F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1600" dirty="0">
                <a:solidFill>
                  <a:schemeClr val="tx1"/>
                </a:solidFill>
              </a:rPr>
              <a:t>stijgt het aanbod van DKR</a:t>
            </a:r>
          </a:p>
        </p:txBody>
      </p:sp>
      <p:sp>
        <p:nvSpPr>
          <p:cNvPr id="39" name="Tijdelijke aanduiding voor inhoud 2"/>
          <p:cNvSpPr>
            <a:spLocks noGrp="1"/>
          </p:cNvSpPr>
          <p:nvPr>
            <p:ph sz="half" idx="4294967295"/>
          </p:nvPr>
        </p:nvSpPr>
        <p:spPr>
          <a:xfrm>
            <a:off x="680193" y="4859338"/>
            <a:ext cx="3598863" cy="622300"/>
          </a:xfrm>
          <a:ln>
            <a:solidFill>
              <a:srgbClr val="ED4D0F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1600" dirty="0">
                <a:solidFill>
                  <a:schemeClr val="tx1"/>
                </a:solidFill>
              </a:rPr>
              <a:t>en daalt de wisselkoers van de DKR tot binnen de marge</a:t>
            </a:r>
          </a:p>
        </p:txBody>
      </p:sp>
      <p:sp>
        <p:nvSpPr>
          <p:cNvPr id="40" name="Tijdelijke aanduiding voor inhoud 2"/>
          <p:cNvSpPr>
            <a:spLocks noGrp="1"/>
          </p:cNvSpPr>
          <p:nvPr>
            <p:ph sz="half" idx="4294967295"/>
          </p:nvPr>
        </p:nvSpPr>
        <p:spPr>
          <a:xfrm>
            <a:off x="680193" y="5773738"/>
            <a:ext cx="3598863" cy="608012"/>
          </a:xfrm>
          <a:solidFill>
            <a:srgbClr val="FFC000"/>
          </a:solidFill>
          <a:ln>
            <a:solidFill>
              <a:srgbClr val="ED4D0F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1600" dirty="0">
                <a:solidFill>
                  <a:schemeClr val="tx1"/>
                </a:solidFill>
              </a:rPr>
              <a:t>hetgeen de koersrisico’s voor internationale handel verkleint.</a:t>
            </a: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CDD766E3-D35E-4052-8C4F-6E67A0C100E4}"/>
              </a:ext>
            </a:extLst>
          </p:cNvPr>
          <p:cNvSpPr/>
          <p:nvPr/>
        </p:nvSpPr>
        <p:spPr>
          <a:xfrm>
            <a:off x="6904838" y="3995928"/>
            <a:ext cx="3575265" cy="604288"/>
          </a:xfrm>
          <a:prstGeom prst="rect">
            <a:avLst/>
          </a:prstGeom>
          <a:solidFill>
            <a:srgbClr val="52893F">
              <a:alpha val="39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cxnSp>
        <p:nvCxnSpPr>
          <p:cNvPr id="42" name="Rechte verbindingslijn met pijl 41"/>
          <p:cNvCxnSpPr>
            <a:cxnSpLocks/>
            <a:stCxn id="3" idx="2"/>
            <a:endCxn id="38" idx="0"/>
          </p:cNvCxnSpPr>
          <p:nvPr/>
        </p:nvCxnSpPr>
        <p:spPr>
          <a:xfrm>
            <a:off x="2479056" y="3922549"/>
            <a:ext cx="0" cy="30887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4" name="Rechte verbindingslijn met pijl 43"/>
          <p:cNvCxnSpPr>
            <a:stCxn id="38" idx="2"/>
            <a:endCxn id="39" idx="0"/>
          </p:cNvCxnSpPr>
          <p:nvPr/>
        </p:nvCxnSpPr>
        <p:spPr>
          <a:xfrm>
            <a:off x="2479056" y="4590066"/>
            <a:ext cx="569" cy="26927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6" name="Rechte verbindingslijn met pijl 45"/>
          <p:cNvCxnSpPr>
            <a:stCxn id="39" idx="2"/>
            <a:endCxn id="40" idx="0"/>
          </p:cNvCxnSpPr>
          <p:nvPr/>
        </p:nvCxnSpPr>
        <p:spPr>
          <a:xfrm>
            <a:off x="2479625" y="5481638"/>
            <a:ext cx="0" cy="2921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4" name="Rechte verbindingslijn 53"/>
          <p:cNvCxnSpPr/>
          <p:nvPr/>
        </p:nvCxnSpPr>
        <p:spPr>
          <a:xfrm>
            <a:off x="6888088" y="2274715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6" name="Rechte verbindingslijn 55"/>
          <p:cNvCxnSpPr/>
          <p:nvPr/>
        </p:nvCxnSpPr>
        <p:spPr>
          <a:xfrm flipH="1">
            <a:off x="6888088" y="5805488"/>
            <a:ext cx="3592016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7" name="Rechte verbindingslijn 56"/>
          <p:cNvCxnSpPr/>
          <p:nvPr/>
        </p:nvCxnSpPr>
        <p:spPr>
          <a:xfrm>
            <a:off x="6888088" y="2277096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Rechte verbindingslijn 57"/>
          <p:cNvCxnSpPr/>
          <p:nvPr/>
        </p:nvCxnSpPr>
        <p:spPr>
          <a:xfrm>
            <a:off x="6888088" y="2982774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Rechte verbindingslijn 58"/>
          <p:cNvCxnSpPr/>
          <p:nvPr/>
        </p:nvCxnSpPr>
        <p:spPr>
          <a:xfrm>
            <a:off x="6888088" y="3688452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Rechte verbindingslijn 59"/>
          <p:cNvCxnSpPr/>
          <p:nvPr/>
        </p:nvCxnSpPr>
        <p:spPr>
          <a:xfrm>
            <a:off x="6888088" y="4394130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Rechte verbindingslijn 60"/>
          <p:cNvCxnSpPr/>
          <p:nvPr/>
        </p:nvCxnSpPr>
        <p:spPr>
          <a:xfrm>
            <a:off x="6888088" y="5099808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Rechte verbindingslijn 61"/>
          <p:cNvCxnSpPr/>
          <p:nvPr/>
        </p:nvCxnSpPr>
        <p:spPr>
          <a:xfrm>
            <a:off x="7608168" y="2277096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Rechte verbindingslijn 62"/>
          <p:cNvCxnSpPr/>
          <p:nvPr/>
        </p:nvCxnSpPr>
        <p:spPr>
          <a:xfrm>
            <a:off x="8328248" y="2277096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Rechte verbindingslijn 63"/>
          <p:cNvCxnSpPr/>
          <p:nvPr/>
        </p:nvCxnSpPr>
        <p:spPr>
          <a:xfrm>
            <a:off x="9048328" y="2277096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Rechte verbindingslijn 64"/>
          <p:cNvCxnSpPr/>
          <p:nvPr/>
        </p:nvCxnSpPr>
        <p:spPr>
          <a:xfrm>
            <a:off x="9768408" y="2277096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Rechte verbindingslijn 65"/>
          <p:cNvCxnSpPr/>
          <p:nvPr/>
        </p:nvCxnSpPr>
        <p:spPr>
          <a:xfrm>
            <a:off x="10488488" y="2277096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kstvak 66"/>
          <p:cNvSpPr txBox="1"/>
          <p:nvPr/>
        </p:nvSpPr>
        <p:spPr>
          <a:xfrm>
            <a:off x="8239465" y="6096446"/>
            <a:ext cx="2614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hoeveelheid DKR × </a:t>
            </a:r>
            <a:r>
              <a:rPr lang="nl-NL" dirty="0" err="1"/>
              <a:t>mln</a:t>
            </a:r>
            <a:endParaRPr lang="nl-NL" dirty="0"/>
          </a:p>
        </p:txBody>
      </p:sp>
      <p:sp>
        <p:nvSpPr>
          <p:cNvPr id="68" name="Tekstvak 67"/>
          <p:cNvSpPr txBox="1"/>
          <p:nvPr/>
        </p:nvSpPr>
        <p:spPr>
          <a:xfrm rot="16200000">
            <a:off x="4906307" y="3263974"/>
            <a:ext cx="2518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wisselkoers DKR (in €)</a:t>
            </a:r>
          </a:p>
        </p:txBody>
      </p:sp>
      <p:sp>
        <p:nvSpPr>
          <p:cNvPr id="69" name="Tekstvak 68"/>
          <p:cNvSpPr txBox="1"/>
          <p:nvPr/>
        </p:nvSpPr>
        <p:spPr>
          <a:xfrm>
            <a:off x="6301716" y="4922538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0,20</a:t>
            </a:r>
          </a:p>
        </p:txBody>
      </p:sp>
      <p:sp>
        <p:nvSpPr>
          <p:cNvPr id="70" name="Tekstvak 69"/>
          <p:cNvSpPr txBox="1"/>
          <p:nvPr/>
        </p:nvSpPr>
        <p:spPr>
          <a:xfrm>
            <a:off x="6301716" y="4183604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0,40</a:t>
            </a:r>
          </a:p>
        </p:txBody>
      </p:sp>
      <p:sp>
        <p:nvSpPr>
          <p:cNvPr id="71" name="Tekstvak 70"/>
          <p:cNvSpPr txBox="1"/>
          <p:nvPr/>
        </p:nvSpPr>
        <p:spPr>
          <a:xfrm>
            <a:off x="6301716" y="3507251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0,60</a:t>
            </a:r>
          </a:p>
        </p:txBody>
      </p:sp>
      <p:sp>
        <p:nvSpPr>
          <p:cNvPr id="72" name="Tekstvak 71"/>
          <p:cNvSpPr txBox="1"/>
          <p:nvPr/>
        </p:nvSpPr>
        <p:spPr>
          <a:xfrm>
            <a:off x="6301716" y="2777879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0,80</a:t>
            </a:r>
          </a:p>
        </p:txBody>
      </p:sp>
      <p:sp>
        <p:nvSpPr>
          <p:cNvPr id="73" name="Tekstvak 72"/>
          <p:cNvSpPr txBox="1"/>
          <p:nvPr/>
        </p:nvSpPr>
        <p:spPr>
          <a:xfrm>
            <a:off x="6301716" y="2095372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1,00</a:t>
            </a:r>
          </a:p>
        </p:txBody>
      </p:sp>
      <p:sp>
        <p:nvSpPr>
          <p:cNvPr id="74" name="Tekstvak 73"/>
          <p:cNvSpPr txBox="1"/>
          <p:nvPr/>
        </p:nvSpPr>
        <p:spPr>
          <a:xfrm>
            <a:off x="7392144" y="5830361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10</a:t>
            </a:r>
          </a:p>
        </p:txBody>
      </p:sp>
      <p:sp>
        <p:nvSpPr>
          <p:cNvPr id="75" name="Tekstvak 74"/>
          <p:cNvSpPr txBox="1"/>
          <p:nvPr/>
        </p:nvSpPr>
        <p:spPr>
          <a:xfrm>
            <a:off x="8116141" y="5830361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20</a:t>
            </a:r>
          </a:p>
        </p:txBody>
      </p:sp>
      <p:sp>
        <p:nvSpPr>
          <p:cNvPr id="76" name="Tekstvak 75"/>
          <p:cNvSpPr txBox="1"/>
          <p:nvPr/>
        </p:nvSpPr>
        <p:spPr>
          <a:xfrm>
            <a:off x="8836221" y="5830361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30</a:t>
            </a:r>
          </a:p>
        </p:txBody>
      </p:sp>
      <p:sp>
        <p:nvSpPr>
          <p:cNvPr id="77" name="Tekstvak 76"/>
          <p:cNvSpPr txBox="1"/>
          <p:nvPr/>
        </p:nvSpPr>
        <p:spPr>
          <a:xfrm>
            <a:off x="9546874" y="5830361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40</a:t>
            </a:r>
          </a:p>
        </p:txBody>
      </p:sp>
      <p:sp>
        <p:nvSpPr>
          <p:cNvPr id="78" name="Tekstvak 77"/>
          <p:cNvSpPr txBox="1"/>
          <p:nvPr/>
        </p:nvSpPr>
        <p:spPr>
          <a:xfrm>
            <a:off x="10270362" y="5830361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50</a:t>
            </a:r>
          </a:p>
        </p:txBody>
      </p:sp>
      <p:cxnSp>
        <p:nvCxnSpPr>
          <p:cNvPr id="79" name="Rechte verbindingslijn 78"/>
          <p:cNvCxnSpPr/>
          <p:nvPr/>
        </p:nvCxnSpPr>
        <p:spPr>
          <a:xfrm>
            <a:off x="7392144" y="2680888"/>
            <a:ext cx="2160240" cy="2848445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80" name="Rechthoek 79"/>
          <p:cNvSpPr/>
          <p:nvPr/>
        </p:nvSpPr>
        <p:spPr>
          <a:xfrm>
            <a:off x="7430244" y="2565720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/>
              <a:t>Q</a:t>
            </a:r>
            <a:r>
              <a:rPr lang="nl-NL" baseline="-25000" dirty="0" err="1"/>
              <a:t>v</a:t>
            </a:r>
            <a:endParaRPr lang="nl-NL" dirty="0"/>
          </a:p>
        </p:txBody>
      </p:sp>
      <p:cxnSp>
        <p:nvCxnSpPr>
          <p:cNvPr id="81" name="Rechte verbindingslijn 80"/>
          <p:cNvCxnSpPr/>
          <p:nvPr/>
        </p:nvCxnSpPr>
        <p:spPr>
          <a:xfrm flipV="1">
            <a:off x="7045132" y="3030138"/>
            <a:ext cx="2928704" cy="136815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82" name="Rechthoek 81"/>
          <p:cNvSpPr/>
          <p:nvPr/>
        </p:nvSpPr>
        <p:spPr>
          <a:xfrm>
            <a:off x="9739979" y="2695076"/>
            <a:ext cx="4491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/>
              <a:t>Q</a:t>
            </a:r>
            <a:r>
              <a:rPr lang="nl-NL" baseline="-25000" dirty="0" err="1"/>
              <a:t>a</a:t>
            </a:r>
            <a:endParaRPr lang="nl-NL" dirty="0"/>
          </a:p>
        </p:txBody>
      </p:sp>
      <p:sp>
        <p:nvSpPr>
          <p:cNvPr id="84" name="Ovaal 83"/>
          <p:cNvSpPr/>
          <p:nvPr/>
        </p:nvSpPr>
        <p:spPr>
          <a:xfrm>
            <a:off x="8196495" y="3770827"/>
            <a:ext cx="124991" cy="124991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cxnSp>
        <p:nvCxnSpPr>
          <p:cNvPr id="85" name="Rechte verbindingslijn 84"/>
          <p:cNvCxnSpPr/>
          <p:nvPr/>
        </p:nvCxnSpPr>
        <p:spPr>
          <a:xfrm flipV="1">
            <a:off x="6916910" y="3828220"/>
            <a:ext cx="1260000" cy="12789"/>
          </a:xfrm>
          <a:prstGeom prst="line">
            <a:avLst/>
          </a:prstGeom>
          <a:ln w="19050">
            <a:prstDash val="lg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7" name="Rechte verbindingslijn 86"/>
          <p:cNvCxnSpPr/>
          <p:nvPr/>
        </p:nvCxnSpPr>
        <p:spPr>
          <a:xfrm flipV="1">
            <a:off x="6939364" y="4202184"/>
            <a:ext cx="1512000" cy="12788"/>
          </a:xfrm>
          <a:prstGeom prst="line">
            <a:avLst/>
          </a:prstGeom>
          <a:ln w="19050">
            <a:prstDash val="lg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8" name="Rechthoek 87"/>
          <p:cNvSpPr/>
          <p:nvPr/>
        </p:nvSpPr>
        <p:spPr>
          <a:xfrm>
            <a:off x="9735028" y="3500350"/>
            <a:ext cx="5004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/>
              <a:t>Q’</a:t>
            </a:r>
            <a:r>
              <a:rPr lang="nl-NL" baseline="-25000" dirty="0" err="1"/>
              <a:t>a</a:t>
            </a:r>
            <a:endParaRPr lang="nl-NL" dirty="0"/>
          </a:p>
        </p:txBody>
      </p:sp>
      <p:cxnSp>
        <p:nvCxnSpPr>
          <p:cNvPr id="89" name="Rechte verbindingslijn 88"/>
          <p:cNvCxnSpPr/>
          <p:nvPr/>
        </p:nvCxnSpPr>
        <p:spPr>
          <a:xfrm flipV="1">
            <a:off x="6947249" y="3558428"/>
            <a:ext cx="2928704" cy="136815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86" name="Ovaal 85"/>
          <p:cNvSpPr/>
          <p:nvPr/>
        </p:nvSpPr>
        <p:spPr>
          <a:xfrm>
            <a:off x="8477066" y="4134041"/>
            <a:ext cx="124991" cy="124991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8AE0EA92-9A5C-481C-9797-05F1C52D1FAA}"/>
              </a:ext>
            </a:extLst>
          </p:cNvPr>
          <p:cNvSpPr txBox="1"/>
          <p:nvPr/>
        </p:nvSpPr>
        <p:spPr>
          <a:xfrm>
            <a:off x="679056" y="1554480"/>
            <a:ext cx="521122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Vaste wisselkoers = meer stabiliteit (niet VAST)</a:t>
            </a:r>
          </a:p>
          <a:p>
            <a:endParaRPr lang="nl-NL" dirty="0"/>
          </a:p>
          <a:p>
            <a:r>
              <a:rPr lang="nl-NL" dirty="0"/>
              <a:t>In deze situatie is de wisselkoers dus TE HOOG</a:t>
            </a:r>
          </a:p>
          <a:p>
            <a:endParaRPr lang="nl-NL" dirty="0"/>
          </a:p>
          <a:p>
            <a:r>
              <a:rPr lang="nl-NL" b="1" dirty="0"/>
              <a:t>Directe </a:t>
            </a:r>
            <a:r>
              <a:rPr lang="nl-NL" b="1" dirty="0" err="1"/>
              <a:t>invertentie</a:t>
            </a:r>
            <a:r>
              <a:rPr lang="nl-NL" b="1" dirty="0"/>
              <a:t> (CB koopt/verkoopt):</a:t>
            </a:r>
          </a:p>
        </p:txBody>
      </p:sp>
      <p:sp>
        <p:nvSpPr>
          <p:cNvPr id="48" name="Tekstvak 47">
            <a:extLst>
              <a:ext uri="{FF2B5EF4-FFF2-40B4-BE49-F238E27FC236}">
                <a16:creationId xmlns:a16="http://schemas.microsoft.com/office/drawing/2014/main" id="{66517297-143B-47DF-B750-B8A8E78B789E}"/>
              </a:ext>
            </a:extLst>
          </p:cNvPr>
          <p:cNvSpPr txBox="1"/>
          <p:nvPr/>
        </p:nvSpPr>
        <p:spPr>
          <a:xfrm>
            <a:off x="10257029" y="3838397"/>
            <a:ext cx="1564971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1200" b="1" i="1" dirty="0"/>
              <a:t>interventiegrens</a:t>
            </a:r>
            <a:endParaRPr lang="nl-NL" i="1" dirty="0"/>
          </a:p>
        </p:txBody>
      </p:sp>
      <p:sp>
        <p:nvSpPr>
          <p:cNvPr id="49" name="Tekstvak 48">
            <a:extLst>
              <a:ext uri="{FF2B5EF4-FFF2-40B4-BE49-F238E27FC236}">
                <a16:creationId xmlns:a16="http://schemas.microsoft.com/office/drawing/2014/main" id="{A6C8AF2B-EFB0-4424-A3FA-414566CDCC07}"/>
              </a:ext>
            </a:extLst>
          </p:cNvPr>
          <p:cNvSpPr txBox="1"/>
          <p:nvPr/>
        </p:nvSpPr>
        <p:spPr>
          <a:xfrm>
            <a:off x="10257030" y="4435445"/>
            <a:ext cx="156497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1200" b="1" i="1" dirty="0"/>
              <a:t>interventiegrens</a:t>
            </a:r>
            <a:endParaRPr lang="nl-NL" i="1" dirty="0"/>
          </a:p>
        </p:txBody>
      </p:sp>
      <p:sp>
        <p:nvSpPr>
          <p:cNvPr id="50" name="Tekstvak 49">
            <a:extLst>
              <a:ext uri="{FF2B5EF4-FFF2-40B4-BE49-F238E27FC236}">
                <a16:creationId xmlns:a16="http://schemas.microsoft.com/office/drawing/2014/main" id="{AD1D77A8-FA64-4187-A72F-AA95C37D0533}"/>
              </a:ext>
            </a:extLst>
          </p:cNvPr>
          <p:cNvSpPr txBox="1"/>
          <p:nvPr/>
        </p:nvSpPr>
        <p:spPr>
          <a:xfrm>
            <a:off x="10361156" y="4119697"/>
            <a:ext cx="100241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1400" b="1" i="1" dirty="0"/>
              <a:t>spilkoers</a:t>
            </a:r>
            <a:endParaRPr lang="nl-NL" i="1" dirty="0"/>
          </a:p>
        </p:txBody>
      </p:sp>
      <p:cxnSp>
        <p:nvCxnSpPr>
          <p:cNvPr id="13" name="Verbindingslijn: gebogen 12">
            <a:extLst>
              <a:ext uri="{FF2B5EF4-FFF2-40B4-BE49-F238E27FC236}">
                <a16:creationId xmlns:a16="http://schemas.microsoft.com/office/drawing/2014/main" id="{C94A7E27-CB3F-4EDD-87C7-6139FB9ED27C}"/>
              </a:ext>
            </a:extLst>
          </p:cNvPr>
          <p:cNvCxnSpPr>
            <a:cxnSpLocks/>
          </p:cNvCxnSpPr>
          <p:nvPr/>
        </p:nvCxnSpPr>
        <p:spPr>
          <a:xfrm flipV="1">
            <a:off x="11297261" y="4071051"/>
            <a:ext cx="149378" cy="196514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3" name="Verbindingslijn: gebogen 82">
            <a:extLst>
              <a:ext uri="{FF2B5EF4-FFF2-40B4-BE49-F238E27FC236}">
                <a16:creationId xmlns:a16="http://schemas.microsoft.com/office/drawing/2014/main" id="{7D933A65-FA53-4729-AC07-9EE023A4668D}"/>
              </a:ext>
            </a:extLst>
          </p:cNvPr>
          <p:cNvCxnSpPr>
            <a:cxnSpLocks/>
          </p:cNvCxnSpPr>
          <p:nvPr/>
        </p:nvCxnSpPr>
        <p:spPr>
          <a:xfrm>
            <a:off x="11297261" y="4311801"/>
            <a:ext cx="149378" cy="196514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98665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175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500"/>
                            </p:stCondLst>
                            <p:childTnLst>
                              <p:par>
                                <p:cTn id="62" presetID="10" presetClass="entr" presetSubtype="0" fill="hold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325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000"/>
                            </p:stCondLst>
                            <p:childTnLst>
                              <p:par>
                                <p:cTn id="8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4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  <p:bldP spid="38" grpId="0" uiExpand="1" build="p" animBg="1"/>
      <p:bldP spid="39" grpId="0" uiExpand="1" build="p" animBg="1"/>
      <p:bldP spid="40" grpId="0" uiExpand="1" build="p" animBg="1"/>
      <p:bldP spid="5" grpId="0" animBg="1"/>
      <p:bldP spid="88" grpId="0"/>
      <p:bldP spid="86" grpId="0" animBg="1"/>
      <p:bldP spid="48" grpId="0"/>
      <p:bldP spid="49" grpId="0"/>
      <p:bldP spid="5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Vlag van Denemarken - Wikipedia">
            <a:extLst>
              <a:ext uri="{FF2B5EF4-FFF2-40B4-BE49-F238E27FC236}">
                <a16:creationId xmlns:a16="http://schemas.microsoft.com/office/drawing/2014/main" id="{49F75F5D-B088-41E0-8787-1B120DDE29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7968" y="2144362"/>
            <a:ext cx="5696349" cy="4304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l-NL" sz="2800" dirty="0"/>
              <a:t>Wisselkoers-manipulatie / vaste wisselkoers</a:t>
            </a:r>
            <a:br>
              <a:rPr lang="nl-NL" sz="2800" dirty="0"/>
            </a:br>
            <a:r>
              <a:rPr lang="nl-NL" sz="1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deense</a:t>
            </a:r>
            <a:r>
              <a:rPr lang="nl-NL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kroon - euro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79056" y="3332291"/>
            <a:ext cx="4320000" cy="590258"/>
          </a:xfrm>
          <a:solidFill>
            <a:srgbClr val="258812"/>
          </a:solidFill>
          <a:ln>
            <a:solidFill>
              <a:srgbClr val="ED4D0F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>
            <a:normAutofit lnSpcReduction="10000"/>
          </a:bodyPr>
          <a:lstStyle/>
          <a:p>
            <a:pPr marL="0" indent="0" algn="ctr">
              <a:buNone/>
            </a:pPr>
            <a:r>
              <a:rPr lang="nl-NL" sz="1600" dirty="0">
                <a:solidFill>
                  <a:schemeClr val="tx1"/>
                </a:solidFill>
              </a:rPr>
              <a:t>Daardoor wordt Denemarken </a:t>
            </a:r>
            <a:br>
              <a:rPr lang="nl-NL" sz="1600" dirty="0">
                <a:solidFill>
                  <a:schemeClr val="tx1"/>
                </a:solidFill>
              </a:rPr>
            </a:br>
            <a:r>
              <a:rPr lang="nl-NL" sz="1600" dirty="0">
                <a:solidFill>
                  <a:schemeClr val="tx1"/>
                </a:solidFill>
              </a:rPr>
              <a:t>minder aantrekkelijk voor </a:t>
            </a:r>
            <a:r>
              <a:rPr lang="nl-NL" sz="1600" dirty="0" err="1">
                <a:solidFill>
                  <a:schemeClr val="tx1"/>
                </a:solidFill>
              </a:rPr>
              <a:t>btl</a:t>
            </a:r>
            <a:r>
              <a:rPr lang="nl-NL" sz="1600" dirty="0">
                <a:solidFill>
                  <a:schemeClr val="tx1"/>
                </a:solidFill>
              </a:rPr>
              <a:t> beleggers</a:t>
            </a:r>
          </a:p>
        </p:txBody>
      </p:sp>
      <p:sp>
        <p:nvSpPr>
          <p:cNvPr id="38" name="Tijdelijke aanduiding voor inhoud 2"/>
          <p:cNvSpPr>
            <a:spLocks noGrp="1"/>
          </p:cNvSpPr>
          <p:nvPr>
            <p:ph sz="half" idx="2"/>
          </p:nvPr>
        </p:nvSpPr>
        <p:spPr>
          <a:xfrm>
            <a:off x="679056" y="4231421"/>
            <a:ext cx="4320000" cy="1227547"/>
          </a:xfrm>
          <a:ln>
            <a:solidFill>
              <a:srgbClr val="ED4D0F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>
            <a:normAutofit lnSpcReduction="10000"/>
          </a:bodyPr>
          <a:lstStyle/>
          <a:p>
            <a:pPr marL="0" indent="0" algn="ctr">
              <a:buNone/>
            </a:pPr>
            <a:r>
              <a:rPr lang="nl-NL" sz="1600" dirty="0">
                <a:solidFill>
                  <a:schemeClr val="tx1"/>
                </a:solidFill>
              </a:rPr>
              <a:t>Beleggers </a:t>
            </a:r>
            <a:r>
              <a:rPr lang="nl-NL" sz="1600" b="1" dirty="0">
                <a:solidFill>
                  <a:schemeClr val="tx1"/>
                </a:solidFill>
              </a:rPr>
              <a:t>willen</a:t>
            </a:r>
            <a:r>
              <a:rPr lang="nl-NL" sz="1600" dirty="0">
                <a:solidFill>
                  <a:schemeClr val="tx1"/>
                </a:solidFill>
              </a:rPr>
              <a:t> </a:t>
            </a:r>
            <a:r>
              <a:rPr lang="nl-NL" sz="1600" b="1" dirty="0">
                <a:solidFill>
                  <a:schemeClr val="tx1"/>
                </a:solidFill>
              </a:rPr>
              <a:t>niet</a:t>
            </a:r>
            <a:r>
              <a:rPr lang="nl-NL" sz="1600" dirty="0">
                <a:solidFill>
                  <a:schemeClr val="tx1"/>
                </a:solidFill>
              </a:rPr>
              <a:t> meer </a:t>
            </a:r>
            <a:r>
              <a:rPr lang="nl-NL" sz="1600" b="1" dirty="0">
                <a:solidFill>
                  <a:schemeClr val="tx1"/>
                </a:solidFill>
              </a:rPr>
              <a:t>naar</a:t>
            </a:r>
            <a:r>
              <a:rPr lang="nl-NL" sz="1600" dirty="0">
                <a:solidFill>
                  <a:schemeClr val="tx1"/>
                </a:solidFill>
              </a:rPr>
              <a:t> Denemarken:</a:t>
            </a:r>
            <a:br>
              <a:rPr lang="nl-NL" sz="1600" dirty="0">
                <a:solidFill>
                  <a:schemeClr val="tx1"/>
                </a:solidFill>
              </a:rPr>
            </a:br>
            <a:r>
              <a:rPr lang="nl-NL" sz="1600" b="1" dirty="0">
                <a:solidFill>
                  <a:schemeClr val="tx1"/>
                </a:solidFill>
              </a:rPr>
              <a:t>minder vraag </a:t>
            </a:r>
            <a:r>
              <a:rPr lang="nl-NL" sz="1600" dirty="0">
                <a:solidFill>
                  <a:schemeClr val="tx1"/>
                </a:solidFill>
              </a:rPr>
              <a:t>naar DKR</a:t>
            </a:r>
          </a:p>
          <a:p>
            <a:pPr marL="0" indent="0" algn="ctr">
              <a:buNone/>
            </a:pPr>
            <a:r>
              <a:rPr lang="nl-NL" sz="1600" dirty="0">
                <a:solidFill>
                  <a:schemeClr val="tx1"/>
                </a:solidFill>
              </a:rPr>
              <a:t>Beleggers </a:t>
            </a:r>
            <a:r>
              <a:rPr lang="nl-NL" sz="1600" b="1" dirty="0">
                <a:solidFill>
                  <a:schemeClr val="tx1"/>
                </a:solidFill>
              </a:rPr>
              <a:t>vertrekken</a:t>
            </a:r>
            <a:r>
              <a:rPr lang="nl-NL" sz="1600" dirty="0">
                <a:solidFill>
                  <a:schemeClr val="tx1"/>
                </a:solidFill>
              </a:rPr>
              <a:t> uit Denemarken:</a:t>
            </a:r>
            <a:br>
              <a:rPr lang="nl-NL" sz="1600" dirty="0">
                <a:solidFill>
                  <a:schemeClr val="tx1"/>
                </a:solidFill>
              </a:rPr>
            </a:br>
            <a:r>
              <a:rPr lang="nl-NL" sz="1600" b="1" dirty="0">
                <a:solidFill>
                  <a:schemeClr val="tx1"/>
                </a:solidFill>
              </a:rPr>
              <a:t>meer aanbod </a:t>
            </a:r>
            <a:r>
              <a:rPr lang="nl-NL" sz="1600" dirty="0">
                <a:solidFill>
                  <a:schemeClr val="tx1"/>
                </a:solidFill>
              </a:rPr>
              <a:t>van DKR</a:t>
            </a:r>
          </a:p>
        </p:txBody>
      </p:sp>
      <p:sp>
        <p:nvSpPr>
          <p:cNvPr id="39" name="Tijdelijke aanduiding voor inhoud 2"/>
          <p:cNvSpPr>
            <a:spLocks noGrp="1"/>
          </p:cNvSpPr>
          <p:nvPr>
            <p:ph sz="half" idx="4294967295"/>
          </p:nvPr>
        </p:nvSpPr>
        <p:spPr>
          <a:xfrm>
            <a:off x="679468" y="5727700"/>
            <a:ext cx="4319588" cy="622300"/>
          </a:xfrm>
          <a:solidFill>
            <a:srgbClr val="FFC000"/>
          </a:solidFill>
          <a:ln>
            <a:solidFill>
              <a:srgbClr val="ED4D0F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nl-NL" sz="1600" dirty="0">
                <a:solidFill>
                  <a:schemeClr val="tx1"/>
                </a:solidFill>
              </a:rPr>
              <a:t>en daalt de wisselkoers van de DKR tot binnen de marge</a:t>
            </a: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CDD766E3-D35E-4052-8C4F-6E67A0C100E4}"/>
              </a:ext>
            </a:extLst>
          </p:cNvPr>
          <p:cNvSpPr/>
          <p:nvPr/>
        </p:nvSpPr>
        <p:spPr>
          <a:xfrm>
            <a:off x="6904838" y="3995928"/>
            <a:ext cx="3575265" cy="604288"/>
          </a:xfrm>
          <a:prstGeom prst="rect">
            <a:avLst/>
          </a:prstGeom>
          <a:solidFill>
            <a:srgbClr val="52893F">
              <a:alpha val="39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cxnSp>
        <p:nvCxnSpPr>
          <p:cNvPr id="42" name="Rechte verbindingslijn met pijl 41"/>
          <p:cNvCxnSpPr>
            <a:cxnSpLocks/>
            <a:stCxn id="3" idx="2"/>
            <a:endCxn id="38" idx="0"/>
          </p:cNvCxnSpPr>
          <p:nvPr/>
        </p:nvCxnSpPr>
        <p:spPr>
          <a:xfrm>
            <a:off x="2839056" y="3922549"/>
            <a:ext cx="0" cy="30887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4" name="Rechte verbindingslijn met pijl 43"/>
          <p:cNvCxnSpPr>
            <a:cxnSpLocks/>
            <a:stCxn id="38" idx="2"/>
            <a:endCxn id="39" idx="0"/>
          </p:cNvCxnSpPr>
          <p:nvPr/>
        </p:nvCxnSpPr>
        <p:spPr>
          <a:xfrm>
            <a:off x="2839056" y="5458968"/>
            <a:ext cx="206" cy="2687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4" name="Rechte verbindingslijn 53"/>
          <p:cNvCxnSpPr/>
          <p:nvPr/>
        </p:nvCxnSpPr>
        <p:spPr>
          <a:xfrm>
            <a:off x="6888088" y="2274715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6" name="Rechte verbindingslijn 55"/>
          <p:cNvCxnSpPr/>
          <p:nvPr/>
        </p:nvCxnSpPr>
        <p:spPr>
          <a:xfrm flipH="1">
            <a:off x="6888088" y="5805488"/>
            <a:ext cx="3592016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7" name="Rechte verbindingslijn 56"/>
          <p:cNvCxnSpPr/>
          <p:nvPr/>
        </p:nvCxnSpPr>
        <p:spPr>
          <a:xfrm>
            <a:off x="6888088" y="2277096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Rechte verbindingslijn 57"/>
          <p:cNvCxnSpPr/>
          <p:nvPr/>
        </p:nvCxnSpPr>
        <p:spPr>
          <a:xfrm>
            <a:off x="6888088" y="2982774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Rechte verbindingslijn 58"/>
          <p:cNvCxnSpPr/>
          <p:nvPr/>
        </p:nvCxnSpPr>
        <p:spPr>
          <a:xfrm>
            <a:off x="6888088" y="3688452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Rechte verbindingslijn 59"/>
          <p:cNvCxnSpPr/>
          <p:nvPr/>
        </p:nvCxnSpPr>
        <p:spPr>
          <a:xfrm>
            <a:off x="6888088" y="4394130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Rechte verbindingslijn 60"/>
          <p:cNvCxnSpPr/>
          <p:nvPr/>
        </p:nvCxnSpPr>
        <p:spPr>
          <a:xfrm>
            <a:off x="6888088" y="5099808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Rechte verbindingslijn 61"/>
          <p:cNvCxnSpPr/>
          <p:nvPr/>
        </p:nvCxnSpPr>
        <p:spPr>
          <a:xfrm>
            <a:off x="7608168" y="2277096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Rechte verbindingslijn 62"/>
          <p:cNvCxnSpPr/>
          <p:nvPr/>
        </p:nvCxnSpPr>
        <p:spPr>
          <a:xfrm>
            <a:off x="8328248" y="2277096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Rechte verbindingslijn 63"/>
          <p:cNvCxnSpPr/>
          <p:nvPr/>
        </p:nvCxnSpPr>
        <p:spPr>
          <a:xfrm>
            <a:off x="9048328" y="2277096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Rechte verbindingslijn 64"/>
          <p:cNvCxnSpPr/>
          <p:nvPr/>
        </p:nvCxnSpPr>
        <p:spPr>
          <a:xfrm>
            <a:off x="9768408" y="2277096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Rechte verbindingslijn 65"/>
          <p:cNvCxnSpPr/>
          <p:nvPr/>
        </p:nvCxnSpPr>
        <p:spPr>
          <a:xfrm>
            <a:off x="10488488" y="2277096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kstvak 66"/>
          <p:cNvSpPr txBox="1"/>
          <p:nvPr/>
        </p:nvSpPr>
        <p:spPr>
          <a:xfrm>
            <a:off x="8239465" y="6096446"/>
            <a:ext cx="2614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hoeveelheid DKR × </a:t>
            </a:r>
            <a:r>
              <a:rPr lang="nl-NL" dirty="0" err="1"/>
              <a:t>mln</a:t>
            </a:r>
            <a:endParaRPr lang="nl-NL" dirty="0"/>
          </a:p>
        </p:txBody>
      </p:sp>
      <p:sp>
        <p:nvSpPr>
          <p:cNvPr id="68" name="Tekstvak 67"/>
          <p:cNvSpPr txBox="1"/>
          <p:nvPr/>
        </p:nvSpPr>
        <p:spPr>
          <a:xfrm rot="16200000">
            <a:off x="4906307" y="3263974"/>
            <a:ext cx="2518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wisselkoers DKR (in €)</a:t>
            </a:r>
          </a:p>
        </p:txBody>
      </p:sp>
      <p:sp>
        <p:nvSpPr>
          <p:cNvPr id="69" name="Tekstvak 68"/>
          <p:cNvSpPr txBox="1"/>
          <p:nvPr/>
        </p:nvSpPr>
        <p:spPr>
          <a:xfrm>
            <a:off x="6301716" y="4922538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0,20</a:t>
            </a:r>
          </a:p>
        </p:txBody>
      </p:sp>
      <p:sp>
        <p:nvSpPr>
          <p:cNvPr id="70" name="Tekstvak 69"/>
          <p:cNvSpPr txBox="1"/>
          <p:nvPr/>
        </p:nvSpPr>
        <p:spPr>
          <a:xfrm>
            <a:off x="6301716" y="4183604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0,40</a:t>
            </a:r>
          </a:p>
        </p:txBody>
      </p:sp>
      <p:sp>
        <p:nvSpPr>
          <p:cNvPr id="71" name="Tekstvak 70"/>
          <p:cNvSpPr txBox="1"/>
          <p:nvPr/>
        </p:nvSpPr>
        <p:spPr>
          <a:xfrm>
            <a:off x="6301716" y="3507251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0,60</a:t>
            </a:r>
          </a:p>
        </p:txBody>
      </p:sp>
      <p:sp>
        <p:nvSpPr>
          <p:cNvPr id="72" name="Tekstvak 71"/>
          <p:cNvSpPr txBox="1"/>
          <p:nvPr/>
        </p:nvSpPr>
        <p:spPr>
          <a:xfrm>
            <a:off x="6301716" y="2777879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0,80</a:t>
            </a:r>
          </a:p>
        </p:txBody>
      </p:sp>
      <p:sp>
        <p:nvSpPr>
          <p:cNvPr id="73" name="Tekstvak 72"/>
          <p:cNvSpPr txBox="1"/>
          <p:nvPr/>
        </p:nvSpPr>
        <p:spPr>
          <a:xfrm>
            <a:off x="6301716" y="2095372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1,00</a:t>
            </a:r>
          </a:p>
        </p:txBody>
      </p:sp>
      <p:sp>
        <p:nvSpPr>
          <p:cNvPr id="74" name="Tekstvak 73"/>
          <p:cNvSpPr txBox="1"/>
          <p:nvPr/>
        </p:nvSpPr>
        <p:spPr>
          <a:xfrm>
            <a:off x="7392144" y="5830361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10</a:t>
            </a:r>
          </a:p>
        </p:txBody>
      </p:sp>
      <p:sp>
        <p:nvSpPr>
          <p:cNvPr id="75" name="Tekstvak 74"/>
          <p:cNvSpPr txBox="1"/>
          <p:nvPr/>
        </p:nvSpPr>
        <p:spPr>
          <a:xfrm>
            <a:off x="8116141" y="5830361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20</a:t>
            </a:r>
          </a:p>
        </p:txBody>
      </p:sp>
      <p:sp>
        <p:nvSpPr>
          <p:cNvPr id="76" name="Tekstvak 75"/>
          <p:cNvSpPr txBox="1"/>
          <p:nvPr/>
        </p:nvSpPr>
        <p:spPr>
          <a:xfrm>
            <a:off x="8836221" y="5830361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30</a:t>
            </a:r>
          </a:p>
        </p:txBody>
      </p:sp>
      <p:sp>
        <p:nvSpPr>
          <p:cNvPr id="77" name="Tekstvak 76"/>
          <p:cNvSpPr txBox="1"/>
          <p:nvPr/>
        </p:nvSpPr>
        <p:spPr>
          <a:xfrm>
            <a:off x="9546874" y="5830361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40</a:t>
            </a:r>
          </a:p>
        </p:txBody>
      </p:sp>
      <p:sp>
        <p:nvSpPr>
          <p:cNvPr id="78" name="Tekstvak 77"/>
          <p:cNvSpPr txBox="1"/>
          <p:nvPr/>
        </p:nvSpPr>
        <p:spPr>
          <a:xfrm>
            <a:off x="10270362" y="5830361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50</a:t>
            </a:r>
          </a:p>
        </p:txBody>
      </p:sp>
      <p:cxnSp>
        <p:nvCxnSpPr>
          <p:cNvPr id="79" name="Rechte verbindingslijn 78"/>
          <p:cNvCxnSpPr/>
          <p:nvPr/>
        </p:nvCxnSpPr>
        <p:spPr>
          <a:xfrm>
            <a:off x="7392144" y="2680888"/>
            <a:ext cx="2160240" cy="2848445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80" name="Rechthoek 79"/>
          <p:cNvSpPr/>
          <p:nvPr/>
        </p:nvSpPr>
        <p:spPr>
          <a:xfrm>
            <a:off x="7430244" y="2565720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/>
              <a:t>Q</a:t>
            </a:r>
            <a:r>
              <a:rPr lang="nl-NL" baseline="-25000" dirty="0" err="1"/>
              <a:t>v</a:t>
            </a:r>
            <a:endParaRPr lang="nl-NL" dirty="0"/>
          </a:p>
        </p:txBody>
      </p:sp>
      <p:cxnSp>
        <p:nvCxnSpPr>
          <p:cNvPr id="81" name="Rechte verbindingslijn 80"/>
          <p:cNvCxnSpPr/>
          <p:nvPr/>
        </p:nvCxnSpPr>
        <p:spPr>
          <a:xfrm flipV="1">
            <a:off x="7045132" y="3030138"/>
            <a:ext cx="2928704" cy="136815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82" name="Rechthoek 81"/>
          <p:cNvSpPr/>
          <p:nvPr/>
        </p:nvSpPr>
        <p:spPr>
          <a:xfrm>
            <a:off x="9739979" y="2695076"/>
            <a:ext cx="4491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/>
              <a:t>Q</a:t>
            </a:r>
            <a:r>
              <a:rPr lang="nl-NL" baseline="-25000" dirty="0" err="1"/>
              <a:t>a</a:t>
            </a:r>
            <a:endParaRPr lang="nl-NL" dirty="0"/>
          </a:p>
        </p:txBody>
      </p:sp>
      <p:sp>
        <p:nvSpPr>
          <p:cNvPr id="84" name="Ovaal 83"/>
          <p:cNvSpPr/>
          <p:nvPr/>
        </p:nvSpPr>
        <p:spPr>
          <a:xfrm>
            <a:off x="8196495" y="3770827"/>
            <a:ext cx="124991" cy="124991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cxnSp>
        <p:nvCxnSpPr>
          <p:cNvPr id="85" name="Rechte verbindingslijn 84"/>
          <p:cNvCxnSpPr/>
          <p:nvPr/>
        </p:nvCxnSpPr>
        <p:spPr>
          <a:xfrm flipV="1">
            <a:off x="6916910" y="3828220"/>
            <a:ext cx="1260000" cy="12789"/>
          </a:xfrm>
          <a:prstGeom prst="line">
            <a:avLst/>
          </a:prstGeom>
          <a:ln w="19050">
            <a:prstDash val="lg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7" name="Rechte verbindingslijn 86"/>
          <p:cNvCxnSpPr/>
          <p:nvPr/>
        </p:nvCxnSpPr>
        <p:spPr>
          <a:xfrm flipV="1">
            <a:off x="6939364" y="4202184"/>
            <a:ext cx="1512000" cy="12788"/>
          </a:xfrm>
          <a:prstGeom prst="line">
            <a:avLst/>
          </a:prstGeom>
          <a:ln w="19050">
            <a:prstDash val="lg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8" name="Rechthoek 87"/>
          <p:cNvSpPr/>
          <p:nvPr/>
        </p:nvSpPr>
        <p:spPr>
          <a:xfrm>
            <a:off x="9735028" y="3500350"/>
            <a:ext cx="5004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/>
              <a:t>Q’</a:t>
            </a:r>
            <a:r>
              <a:rPr lang="nl-NL" baseline="-25000" dirty="0" err="1"/>
              <a:t>a</a:t>
            </a:r>
            <a:endParaRPr lang="nl-NL" dirty="0"/>
          </a:p>
        </p:txBody>
      </p:sp>
      <p:cxnSp>
        <p:nvCxnSpPr>
          <p:cNvPr id="89" name="Rechte verbindingslijn 88"/>
          <p:cNvCxnSpPr/>
          <p:nvPr/>
        </p:nvCxnSpPr>
        <p:spPr>
          <a:xfrm flipV="1">
            <a:off x="6947249" y="3558428"/>
            <a:ext cx="2928704" cy="136815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86" name="Ovaal 85"/>
          <p:cNvSpPr/>
          <p:nvPr/>
        </p:nvSpPr>
        <p:spPr>
          <a:xfrm>
            <a:off x="8477066" y="4134041"/>
            <a:ext cx="124991" cy="124991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8AE0EA92-9A5C-481C-9797-05F1C52D1FAA}"/>
              </a:ext>
            </a:extLst>
          </p:cNvPr>
          <p:cNvSpPr txBox="1"/>
          <p:nvPr/>
        </p:nvSpPr>
        <p:spPr>
          <a:xfrm>
            <a:off x="679056" y="1554480"/>
            <a:ext cx="5211229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nl-NL" b="1" dirty="0"/>
              <a:t>Indirecte </a:t>
            </a:r>
            <a:r>
              <a:rPr lang="nl-NL" b="1" dirty="0" err="1"/>
              <a:t>invertentie</a:t>
            </a:r>
            <a:r>
              <a:rPr lang="nl-NL" b="1" dirty="0"/>
              <a:t>:</a:t>
            </a:r>
          </a:p>
          <a:p>
            <a:r>
              <a:rPr lang="nl-NL" dirty="0"/>
              <a:t>m.b.v. rente de geldstroom van internationale beleggingen manipuleren.</a:t>
            </a:r>
          </a:p>
          <a:p>
            <a:endParaRPr lang="nl-NL" dirty="0"/>
          </a:p>
          <a:p>
            <a:r>
              <a:rPr lang="nl-NL" dirty="0"/>
              <a:t>Hier: </a:t>
            </a:r>
            <a:r>
              <a:rPr lang="nl-NL" b="1" dirty="0"/>
              <a:t>rente verlagen</a:t>
            </a:r>
          </a:p>
        </p:txBody>
      </p:sp>
      <p:cxnSp>
        <p:nvCxnSpPr>
          <p:cNvPr id="83" name="Rechte verbindingslijn 82">
            <a:extLst>
              <a:ext uri="{FF2B5EF4-FFF2-40B4-BE49-F238E27FC236}">
                <a16:creationId xmlns:a16="http://schemas.microsoft.com/office/drawing/2014/main" id="{922AB934-31E8-4100-8FB2-2218FEC3411F}"/>
              </a:ext>
            </a:extLst>
          </p:cNvPr>
          <p:cNvCxnSpPr/>
          <p:nvPr/>
        </p:nvCxnSpPr>
        <p:spPr>
          <a:xfrm>
            <a:off x="6948782" y="2872331"/>
            <a:ext cx="2160240" cy="2848445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90" name="Ovaal 89">
            <a:extLst>
              <a:ext uri="{FF2B5EF4-FFF2-40B4-BE49-F238E27FC236}">
                <a16:creationId xmlns:a16="http://schemas.microsoft.com/office/drawing/2014/main" id="{CD094F7C-B206-45A3-B328-ED38B9BFC8BC}"/>
              </a:ext>
            </a:extLst>
          </p:cNvPr>
          <p:cNvSpPr/>
          <p:nvPr/>
        </p:nvSpPr>
        <p:spPr>
          <a:xfrm>
            <a:off x="7769039" y="3965813"/>
            <a:ext cx="124991" cy="124991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cxnSp>
        <p:nvCxnSpPr>
          <p:cNvPr id="91" name="Rechte verbindingslijn 90">
            <a:extLst>
              <a:ext uri="{FF2B5EF4-FFF2-40B4-BE49-F238E27FC236}">
                <a16:creationId xmlns:a16="http://schemas.microsoft.com/office/drawing/2014/main" id="{66AEE152-6CD8-4495-B3E0-A9E004D0E0D8}"/>
              </a:ext>
            </a:extLst>
          </p:cNvPr>
          <p:cNvCxnSpPr/>
          <p:nvPr/>
        </p:nvCxnSpPr>
        <p:spPr>
          <a:xfrm flipV="1">
            <a:off x="6923006" y="4026340"/>
            <a:ext cx="792000" cy="12789"/>
          </a:xfrm>
          <a:prstGeom prst="line">
            <a:avLst/>
          </a:prstGeom>
          <a:ln w="19050">
            <a:prstDash val="lg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2" name="Rechthoek 91">
            <a:extLst>
              <a:ext uri="{FF2B5EF4-FFF2-40B4-BE49-F238E27FC236}">
                <a16:creationId xmlns:a16="http://schemas.microsoft.com/office/drawing/2014/main" id="{CAB54B5B-956A-4286-A609-AD617844E965}"/>
              </a:ext>
            </a:extLst>
          </p:cNvPr>
          <p:cNvSpPr/>
          <p:nvPr/>
        </p:nvSpPr>
        <p:spPr>
          <a:xfrm>
            <a:off x="6888087" y="2634400"/>
            <a:ext cx="4924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/>
              <a:t>Q’</a:t>
            </a:r>
            <a:r>
              <a:rPr lang="nl-NL" baseline="-25000" dirty="0" err="1"/>
              <a:t>v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14058397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mph" presetSubtype="0" grpId="1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9" dur="indefinite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60" dur="indefinite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mph" presetSubtype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2" dur="indefinite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63" dur="indefinite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mph" presetSubtype="0" grpId="1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5" dur="indefinite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66" dur="indefinite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9" presetClass="emph" presetSubtype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8" dur="indefinite"/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69" dur="indefinite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10" presetClass="entr" presetSubtype="0" fill="hold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75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3250"/>
                            </p:stCondLst>
                            <p:childTnLst>
                              <p:par>
                                <p:cTn id="8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  <p:bldP spid="38" grpId="0" uiExpand="1" build="p" animBg="1"/>
      <p:bldP spid="39" grpId="0" uiExpand="1" build="p" animBg="1"/>
      <p:bldP spid="88" grpId="0"/>
      <p:bldP spid="86" grpId="0" animBg="1"/>
      <p:bldP spid="90" grpId="0" animBg="1"/>
      <p:bldP spid="90" grpId="1" animBg="1"/>
      <p:bldP spid="92" grpId="0"/>
      <p:bldP spid="92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6E07E9-E3B9-4A25-BF7C-C51779A787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Mogelijk Conflict in doelstelling</a:t>
            </a:r>
          </a:p>
        </p:txBody>
      </p:sp>
      <p:sp>
        <p:nvSpPr>
          <p:cNvPr id="5" name="Tijdelijke aanduiding voor inhoud 2">
            <a:extLst>
              <a:ext uri="{FF2B5EF4-FFF2-40B4-BE49-F238E27FC236}">
                <a16:creationId xmlns:a16="http://schemas.microsoft.com/office/drawing/2014/main" id="{97CA0E60-5C95-4150-9253-84C9F8C39B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4214" y="3917124"/>
            <a:ext cx="10460039" cy="2602547"/>
          </a:xfrm>
        </p:spPr>
        <p:txBody>
          <a:bodyPr>
            <a:normAutofit fontScale="92500" lnSpcReduction="10000"/>
          </a:bodyPr>
          <a:lstStyle/>
          <a:p>
            <a:r>
              <a:rPr lang="nl-NL" sz="2000" dirty="0"/>
              <a:t>Rente dient als instrument voor beïnvloeden inflatie</a:t>
            </a:r>
          </a:p>
          <a:p>
            <a:r>
              <a:rPr lang="nl-NL" sz="2000" dirty="0"/>
              <a:t>maar rente heeft automatisch óók effect op de wisselkoers</a:t>
            </a:r>
          </a:p>
          <a:p>
            <a:r>
              <a:rPr lang="nl-NL" sz="2000" dirty="0"/>
              <a:t>CB kan rente niet rechtstreeks veranderen</a:t>
            </a:r>
          </a:p>
          <a:p>
            <a:endParaRPr lang="nl-NL" sz="2000" dirty="0"/>
          </a:p>
          <a:p>
            <a:pPr marL="0" indent="0">
              <a:buNone/>
            </a:pPr>
            <a:r>
              <a:rPr lang="nl-NL" sz="2000" dirty="0"/>
              <a:t>Stel: inflatie én wisselkoers zijn te hoog</a:t>
            </a:r>
          </a:p>
          <a:p>
            <a:pPr marL="1079500" indent="0">
              <a:buNone/>
            </a:pPr>
            <a:r>
              <a:rPr lang="nl-NL" sz="2000" dirty="0"/>
              <a:t>Wat is nodig voor de inflatie?</a:t>
            </a:r>
          </a:p>
          <a:p>
            <a:pPr marL="1079500" indent="0">
              <a:buNone/>
            </a:pPr>
            <a:r>
              <a:rPr lang="nl-NL" sz="2000" dirty="0"/>
              <a:t>Welk gevolg heeft dat voor de wisselkoers?</a:t>
            </a:r>
          </a:p>
        </p:txBody>
      </p:sp>
      <p:cxnSp>
        <p:nvCxnSpPr>
          <p:cNvPr id="6" name="Gebogen verbindingslijn 3">
            <a:extLst>
              <a:ext uri="{FF2B5EF4-FFF2-40B4-BE49-F238E27FC236}">
                <a16:creationId xmlns:a16="http://schemas.microsoft.com/office/drawing/2014/main" id="{84E3F2CE-DFF9-4A58-AECC-DDFDD7147E11}"/>
              </a:ext>
            </a:extLst>
          </p:cNvPr>
          <p:cNvCxnSpPr>
            <a:stCxn id="18" idx="2"/>
            <a:endCxn id="19" idx="1"/>
          </p:cNvCxnSpPr>
          <p:nvPr/>
        </p:nvCxnSpPr>
        <p:spPr>
          <a:xfrm rot="16200000" flipH="1">
            <a:off x="4879836" y="2398653"/>
            <a:ext cx="611342" cy="1121151"/>
          </a:xfrm>
          <a:prstGeom prst="bentConnector2">
            <a:avLst/>
          </a:prstGeom>
          <a:ln>
            <a:solidFill>
              <a:srgbClr val="ED4D0F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7" name="Rechte verbindingslijn met pijl 6">
            <a:extLst>
              <a:ext uri="{FF2B5EF4-FFF2-40B4-BE49-F238E27FC236}">
                <a16:creationId xmlns:a16="http://schemas.microsoft.com/office/drawing/2014/main" id="{626854DB-5D5F-4759-B1E7-7C0DB2B907AB}"/>
              </a:ext>
            </a:extLst>
          </p:cNvPr>
          <p:cNvCxnSpPr>
            <a:cxnSpLocks/>
            <a:endCxn id="16" idx="1"/>
          </p:cNvCxnSpPr>
          <p:nvPr/>
        </p:nvCxnSpPr>
        <p:spPr>
          <a:xfrm>
            <a:off x="6876491" y="2402390"/>
            <a:ext cx="911863" cy="0"/>
          </a:xfrm>
          <a:prstGeom prst="straightConnector1">
            <a:avLst/>
          </a:prstGeom>
          <a:ln>
            <a:solidFill>
              <a:srgbClr val="ED4D0F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8" name="Rechte verbindingslijn met pijl 7">
            <a:extLst>
              <a:ext uri="{FF2B5EF4-FFF2-40B4-BE49-F238E27FC236}">
                <a16:creationId xmlns:a16="http://schemas.microsoft.com/office/drawing/2014/main" id="{8FF77A02-6A90-449E-92E1-DBD4AF634C20}"/>
              </a:ext>
            </a:extLst>
          </p:cNvPr>
          <p:cNvCxnSpPr>
            <a:stCxn id="10" idx="3"/>
            <a:endCxn id="12" idx="1"/>
          </p:cNvCxnSpPr>
          <p:nvPr/>
        </p:nvCxnSpPr>
        <p:spPr>
          <a:xfrm>
            <a:off x="1835932" y="2399643"/>
            <a:ext cx="484625" cy="0"/>
          </a:xfrm>
          <a:prstGeom prst="straightConnector1">
            <a:avLst/>
          </a:prstGeom>
          <a:ln>
            <a:solidFill>
              <a:srgbClr val="ED4D0F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9" name="Rechthoek 8">
            <a:extLst>
              <a:ext uri="{FF2B5EF4-FFF2-40B4-BE49-F238E27FC236}">
                <a16:creationId xmlns:a16="http://schemas.microsoft.com/office/drawing/2014/main" id="{E01FEF6C-F845-4022-BD0A-A492368217EA}"/>
              </a:ext>
            </a:extLst>
          </p:cNvPr>
          <p:cNvSpPr/>
          <p:nvPr/>
        </p:nvSpPr>
        <p:spPr>
          <a:xfrm>
            <a:off x="251757" y="1799479"/>
            <a:ext cx="1584176" cy="338554"/>
          </a:xfrm>
          <a:prstGeom prst="rect">
            <a:avLst/>
          </a:prstGeom>
          <a:solidFill>
            <a:srgbClr val="258812"/>
          </a:solidFill>
          <a:ln w="15875">
            <a:solidFill>
              <a:srgbClr val="ED4D0F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nl-NL" sz="1600" b="1" dirty="0"/>
              <a:t>Centrale Bank</a:t>
            </a:r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E3405661-992A-46BC-9E46-7F2AC7EB952F}"/>
              </a:ext>
            </a:extLst>
          </p:cNvPr>
          <p:cNvSpPr/>
          <p:nvPr/>
        </p:nvSpPr>
        <p:spPr>
          <a:xfrm>
            <a:off x="251757" y="2138033"/>
            <a:ext cx="1584175" cy="523220"/>
          </a:xfrm>
          <a:prstGeom prst="rect">
            <a:avLst/>
          </a:prstGeom>
          <a:ln>
            <a:solidFill>
              <a:srgbClr val="ED4D0F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nl-NL" sz="1400" dirty="0"/>
              <a:t>Diverse </a:t>
            </a:r>
            <a:br>
              <a:rPr lang="nl-NL" sz="1400" dirty="0"/>
            </a:br>
            <a:r>
              <a:rPr lang="nl-NL" sz="1400" dirty="0"/>
              <a:t>instrumenten</a:t>
            </a:r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3A423B06-67FD-4C46-BF74-E4C21C56033B}"/>
              </a:ext>
            </a:extLst>
          </p:cNvPr>
          <p:cNvSpPr/>
          <p:nvPr/>
        </p:nvSpPr>
        <p:spPr>
          <a:xfrm>
            <a:off x="2320556" y="1799479"/>
            <a:ext cx="1368151" cy="338554"/>
          </a:xfrm>
          <a:prstGeom prst="rect">
            <a:avLst/>
          </a:prstGeom>
          <a:solidFill>
            <a:srgbClr val="258812"/>
          </a:solidFill>
          <a:ln w="15875">
            <a:solidFill>
              <a:srgbClr val="ED4D0F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nl-NL" sz="1600" b="1" dirty="0"/>
              <a:t>Banken</a:t>
            </a:r>
          </a:p>
        </p:txBody>
      </p:sp>
      <p:sp>
        <p:nvSpPr>
          <p:cNvPr id="12" name="Rechthoek 11">
            <a:extLst>
              <a:ext uri="{FF2B5EF4-FFF2-40B4-BE49-F238E27FC236}">
                <a16:creationId xmlns:a16="http://schemas.microsoft.com/office/drawing/2014/main" id="{B6C1E1B8-B283-4682-9EEE-B5F21CA15776}"/>
              </a:ext>
            </a:extLst>
          </p:cNvPr>
          <p:cNvSpPr/>
          <p:nvPr/>
        </p:nvSpPr>
        <p:spPr>
          <a:xfrm>
            <a:off x="2320557" y="2138033"/>
            <a:ext cx="1368150" cy="523220"/>
          </a:xfrm>
          <a:prstGeom prst="rect">
            <a:avLst/>
          </a:prstGeom>
          <a:ln>
            <a:solidFill>
              <a:srgbClr val="ED4D0F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nl-NL" sz="1400" dirty="0"/>
              <a:t>Liquiditeit</a:t>
            </a:r>
          </a:p>
          <a:p>
            <a:pPr algn="ctr"/>
            <a:endParaRPr lang="nl-NL" sz="1400" dirty="0"/>
          </a:p>
        </p:txBody>
      </p:sp>
      <p:cxnSp>
        <p:nvCxnSpPr>
          <p:cNvPr id="13" name="Rechte verbindingslijn met pijl 12">
            <a:extLst>
              <a:ext uri="{FF2B5EF4-FFF2-40B4-BE49-F238E27FC236}">
                <a16:creationId xmlns:a16="http://schemas.microsoft.com/office/drawing/2014/main" id="{BEC72D01-FBBE-4CF9-84DC-5BC26D6D47C2}"/>
              </a:ext>
            </a:extLst>
          </p:cNvPr>
          <p:cNvCxnSpPr>
            <a:cxnSpLocks/>
            <a:stCxn id="12" idx="3"/>
            <a:endCxn id="18" idx="1"/>
          </p:cNvCxnSpPr>
          <p:nvPr/>
        </p:nvCxnSpPr>
        <p:spPr>
          <a:xfrm>
            <a:off x="3688707" y="2399643"/>
            <a:ext cx="400357" cy="0"/>
          </a:xfrm>
          <a:prstGeom prst="straightConnector1">
            <a:avLst/>
          </a:prstGeom>
          <a:ln>
            <a:solidFill>
              <a:srgbClr val="ED4D0F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4" name="Rechthoek 13">
            <a:extLst>
              <a:ext uri="{FF2B5EF4-FFF2-40B4-BE49-F238E27FC236}">
                <a16:creationId xmlns:a16="http://schemas.microsoft.com/office/drawing/2014/main" id="{F476A230-89E8-478F-A167-CC3BE836D69F}"/>
              </a:ext>
            </a:extLst>
          </p:cNvPr>
          <p:cNvSpPr/>
          <p:nvPr/>
        </p:nvSpPr>
        <p:spPr>
          <a:xfrm>
            <a:off x="5746084" y="1802226"/>
            <a:ext cx="1368151" cy="338554"/>
          </a:xfrm>
          <a:prstGeom prst="rect">
            <a:avLst/>
          </a:prstGeom>
          <a:solidFill>
            <a:srgbClr val="258812"/>
          </a:solidFill>
          <a:ln w="15875">
            <a:solidFill>
              <a:srgbClr val="ED4D0F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nl-NL" sz="1600" b="1" dirty="0"/>
              <a:t>Publiek</a:t>
            </a:r>
          </a:p>
        </p:txBody>
      </p:sp>
      <p:sp>
        <p:nvSpPr>
          <p:cNvPr id="15" name="Rechthoek 14">
            <a:extLst>
              <a:ext uri="{FF2B5EF4-FFF2-40B4-BE49-F238E27FC236}">
                <a16:creationId xmlns:a16="http://schemas.microsoft.com/office/drawing/2014/main" id="{A7EA8873-9DB7-4F0C-B122-EE245164C2DC}"/>
              </a:ext>
            </a:extLst>
          </p:cNvPr>
          <p:cNvSpPr/>
          <p:nvPr/>
        </p:nvSpPr>
        <p:spPr>
          <a:xfrm>
            <a:off x="5746085" y="2140780"/>
            <a:ext cx="1368150" cy="523220"/>
          </a:xfrm>
          <a:prstGeom prst="rect">
            <a:avLst/>
          </a:prstGeom>
          <a:ln>
            <a:solidFill>
              <a:srgbClr val="ED4D0F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nl-NL" sz="1400" dirty="0"/>
              <a:t>Leningen: M</a:t>
            </a:r>
          </a:p>
          <a:p>
            <a:pPr algn="ctr"/>
            <a:endParaRPr lang="nl-NL" sz="1400" dirty="0"/>
          </a:p>
        </p:txBody>
      </p:sp>
      <p:sp>
        <p:nvSpPr>
          <p:cNvPr id="16" name="Rechthoek 15">
            <a:extLst>
              <a:ext uri="{FF2B5EF4-FFF2-40B4-BE49-F238E27FC236}">
                <a16:creationId xmlns:a16="http://schemas.microsoft.com/office/drawing/2014/main" id="{F990D080-AF8A-4E54-A032-08D89CB86BF2}"/>
              </a:ext>
            </a:extLst>
          </p:cNvPr>
          <p:cNvSpPr/>
          <p:nvPr/>
        </p:nvSpPr>
        <p:spPr>
          <a:xfrm>
            <a:off x="7788354" y="2140780"/>
            <a:ext cx="1368150" cy="523220"/>
          </a:xfrm>
          <a:prstGeom prst="rect">
            <a:avLst/>
          </a:prstGeom>
          <a:ln>
            <a:solidFill>
              <a:srgbClr val="ED4D0F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nl-NL" sz="1400" dirty="0"/>
              <a:t>Bestedingen</a:t>
            </a:r>
          </a:p>
          <a:p>
            <a:pPr algn="ctr"/>
            <a:r>
              <a:rPr lang="nl-NL" sz="1400" dirty="0"/>
              <a:t>(conjunctuur)</a:t>
            </a:r>
          </a:p>
        </p:txBody>
      </p:sp>
      <p:cxnSp>
        <p:nvCxnSpPr>
          <p:cNvPr id="17" name="Rechte verbindingslijn met pijl 16">
            <a:extLst>
              <a:ext uri="{FF2B5EF4-FFF2-40B4-BE49-F238E27FC236}">
                <a16:creationId xmlns:a16="http://schemas.microsoft.com/office/drawing/2014/main" id="{35E8E100-3D43-473F-A90C-5E618DDB4659}"/>
              </a:ext>
            </a:extLst>
          </p:cNvPr>
          <p:cNvCxnSpPr>
            <a:cxnSpLocks/>
            <a:endCxn id="15" idx="1"/>
          </p:cNvCxnSpPr>
          <p:nvPr/>
        </p:nvCxnSpPr>
        <p:spPr>
          <a:xfrm>
            <a:off x="5176874" y="2399643"/>
            <a:ext cx="569211" cy="2747"/>
          </a:xfrm>
          <a:prstGeom prst="straightConnector1">
            <a:avLst/>
          </a:prstGeom>
          <a:ln>
            <a:solidFill>
              <a:srgbClr val="ED4D0F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8" name="Rechthoek 17">
            <a:extLst>
              <a:ext uri="{FF2B5EF4-FFF2-40B4-BE49-F238E27FC236}">
                <a16:creationId xmlns:a16="http://schemas.microsoft.com/office/drawing/2014/main" id="{4F078ED7-699B-4CCB-9FC6-9BB8379690CD}"/>
              </a:ext>
            </a:extLst>
          </p:cNvPr>
          <p:cNvSpPr/>
          <p:nvPr/>
        </p:nvSpPr>
        <p:spPr>
          <a:xfrm>
            <a:off x="4089064" y="2145727"/>
            <a:ext cx="1071736" cy="507831"/>
          </a:xfrm>
          <a:prstGeom prst="rect">
            <a:avLst/>
          </a:prstGeom>
          <a:solidFill>
            <a:srgbClr val="ED4D0F"/>
          </a:solidFill>
          <a:ln>
            <a:solidFill>
              <a:srgbClr val="ED4D0F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nl-NL" sz="1300" dirty="0"/>
              <a:t>Geldmarkt</a:t>
            </a:r>
          </a:p>
          <a:p>
            <a:pPr algn="ctr"/>
            <a:r>
              <a:rPr lang="nl-NL" sz="1400" b="1" dirty="0"/>
              <a:t>rente</a:t>
            </a:r>
          </a:p>
        </p:txBody>
      </p:sp>
      <p:sp>
        <p:nvSpPr>
          <p:cNvPr id="19" name="Rechthoek 18">
            <a:extLst>
              <a:ext uri="{FF2B5EF4-FFF2-40B4-BE49-F238E27FC236}">
                <a16:creationId xmlns:a16="http://schemas.microsoft.com/office/drawing/2014/main" id="{A2DC2C39-0409-468C-A733-E0E32EB0DC50}"/>
              </a:ext>
            </a:extLst>
          </p:cNvPr>
          <p:cNvSpPr/>
          <p:nvPr/>
        </p:nvSpPr>
        <p:spPr>
          <a:xfrm>
            <a:off x="5746083" y="3095623"/>
            <a:ext cx="1368151" cy="338554"/>
          </a:xfrm>
          <a:prstGeom prst="rect">
            <a:avLst/>
          </a:prstGeom>
          <a:solidFill>
            <a:srgbClr val="258812"/>
          </a:solidFill>
          <a:ln w="15875">
            <a:solidFill>
              <a:srgbClr val="ED4D0F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nl-NL" sz="1600" b="1" dirty="0"/>
              <a:t>Beleggers</a:t>
            </a:r>
          </a:p>
        </p:txBody>
      </p:sp>
      <p:sp>
        <p:nvSpPr>
          <p:cNvPr id="20" name="Rechthoek 19">
            <a:extLst>
              <a:ext uri="{FF2B5EF4-FFF2-40B4-BE49-F238E27FC236}">
                <a16:creationId xmlns:a16="http://schemas.microsoft.com/office/drawing/2014/main" id="{7CF98DD3-63A4-42C5-9263-322450DE9DD2}"/>
              </a:ext>
            </a:extLst>
          </p:cNvPr>
          <p:cNvSpPr/>
          <p:nvPr/>
        </p:nvSpPr>
        <p:spPr>
          <a:xfrm>
            <a:off x="7769164" y="3111011"/>
            <a:ext cx="1368150" cy="307777"/>
          </a:xfrm>
          <a:prstGeom prst="rect">
            <a:avLst/>
          </a:prstGeom>
          <a:ln>
            <a:solidFill>
              <a:srgbClr val="ED4D0F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nl-NL" sz="1400" dirty="0"/>
              <a:t>Valutamarkt</a:t>
            </a:r>
          </a:p>
        </p:txBody>
      </p:sp>
      <p:cxnSp>
        <p:nvCxnSpPr>
          <p:cNvPr id="21" name="Rechte verbindingslijn met pijl 20">
            <a:extLst>
              <a:ext uri="{FF2B5EF4-FFF2-40B4-BE49-F238E27FC236}">
                <a16:creationId xmlns:a16="http://schemas.microsoft.com/office/drawing/2014/main" id="{0409BAAF-3042-451A-B682-13094D3CB4B1}"/>
              </a:ext>
            </a:extLst>
          </p:cNvPr>
          <p:cNvCxnSpPr>
            <a:cxnSpLocks/>
            <a:stCxn id="19" idx="3"/>
          </p:cNvCxnSpPr>
          <p:nvPr/>
        </p:nvCxnSpPr>
        <p:spPr>
          <a:xfrm>
            <a:off x="7114234" y="3264900"/>
            <a:ext cx="654930" cy="11613"/>
          </a:xfrm>
          <a:prstGeom prst="straightConnector1">
            <a:avLst/>
          </a:prstGeom>
          <a:ln>
            <a:solidFill>
              <a:srgbClr val="ED4D0F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2" name="Rechte verbindingslijn met pijl 21">
            <a:extLst>
              <a:ext uri="{FF2B5EF4-FFF2-40B4-BE49-F238E27FC236}">
                <a16:creationId xmlns:a16="http://schemas.microsoft.com/office/drawing/2014/main" id="{4EA714FA-7A75-4728-8522-CFB72661AAC8}"/>
              </a:ext>
            </a:extLst>
          </p:cNvPr>
          <p:cNvCxnSpPr>
            <a:cxnSpLocks/>
            <a:stCxn id="16" idx="3"/>
          </p:cNvCxnSpPr>
          <p:nvPr/>
        </p:nvCxnSpPr>
        <p:spPr>
          <a:xfrm flipV="1">
            <a:off x="9156504" y="2399642"/>
            <a:ext cx="691505" cy="2748"/>
          </a:xfrm>
          <a:prstGeom prst="straightConnector1">
            <a:avLst/>
          </a:prstGeom>
          <a:ln>
            <a:solidFill>
              <a:srgbClr val="ED4D0F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3" name="Rechthoek 22">
            <a:extLst>
              <a:ext uri="{FF2B5EF4-FFF2-40B4-BE49-F238E27FC236}">
                <a16:creationId xmlns:a16="http://schemas.microsoft.com/office/drawing/2014/main" id="{7120FAFA-5B85-402A-ACD4-C593CDE380E1}"/>
              </a:ext>
            </a:extLst>
          </p:cNvPr>
          <p:cNvSpPr/>
          <p:nvPr/>
        </p:nvSpPr>
        <p:spPr>
          <a:xfrm>
            <a:off x="9867199" y="2138032"/>
            <a:ext cx="1368150" cy="523220"/>
          </a:xfrm>
          <a:prstGeom prst="rect">
            <a:avLst/>
          </a:prstGeom>
          <a:ln>
            <a:solidFill>
              <a:srgbClr val="ED4D0F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nl-NL" sz="1400" dirty="0"/>
              <a:t>Inflatie / </a:t>
            </a:r>
          </a:p>
          <a:p>
            <a:pPr algn="ctr"/>
            <a:r>
              <a:rPr lang="nl-NL" sz="1400" dirty="0"/>
              <a:t>productie</a:t>
            </a:r>
          </a:p>
        </p:txBody>
      </p:sp>
      <p:sp>
        <p:nvSpPr>
          <p:cNvPr id="24" name="Rechthoek 23">
            <a:extLst>
              <a:ext uri="{FF2B5EF4-FFF2-40B4-BE49-F238E27FC236}">
                <a16:creationId xmlns:a16="http://schemas.microsoft.com/office/drawing/2014/main" id="{AC3B2011-18A9-48AF-B6C0-8ED16C5667A9}"/>
              </a:ext>
            </a:extLst>
          </p:cNvPr>
          <p:cNvSpPr/>
          <p:nvPr/>
        </p:nvSpPr>
        <p:spPr>
          <a:xfrm>
            <a:off x="9848009" y="3108263"/>
            <a:ext cx="1368150" cy="307777"/>
          </a:xfrm>
          <a:prstGeom prst="rect">
            <a:avLst/>
          </a:prstGeom>
          <a:ln>
            <a:solidFill>
              <a:srgbClr val="ED4D0F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nl-NL" sz="1400" dirty="0"/>
              <a:t>Wisselkoers</a:t>
            </a:r>
          </a:p>
        </p:txBody>
      </p:sp>
      <p:cxnSp>
        <p:nvCxnSpPr>
          <p:cNvPr id="25" name="Rechte verbindingslijn met pijl 24">
            <a:extLst>
              <a:ext uri="{FF2B5EF4-FFF2-40B4-BE49-F238E27FC236}">
                <a16:creationId xmlns:a16="http://schemas.microsoft.com/office/drawing/2014/main" id="{BC47AE1B-470B-4708-882E-AE6F08B5AFC8}"/>
              </a:ext>
            </a:extLst>
          </p:cNvPr>
          <p:cNvCxnSpPr>
            <a:cxnSpLocks/>
            <a:stCxn id="20" idx="3"/>
          </p:cNvCxnSpPr>
          <p:nvPr/>
        </p:nvCxnSpPr>
        <p:spPr>
          <a:xfrm>
            <a:off x="9137314" y="3264900"/>
            <a:ext cx="710695" cy="8865"/>
          </a:xfrm>
          <a:prstGeom prst="straightConnector1">
            <a:avLst/>
          </a:prstGeom>
          <a:ln>
            <a:solidFill>
              <a:srgbClr val="ED4D0F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6" name="Rechte verbindingslijn met pijl 25">
            <a:extLst>
              <a:ext uri="{FF2B5EF4-FFF2-40B4-BE49-F238E27FC236}">
                <a16:creationId xmlns:a16="http://schemas.microsoft.com/office/drawing/2014/main" id="{3CCF9B02-7EA4-4F61-925C-71647207D1C6}"/>
              </a:ext>
            </a:extLst>
          </p:cNvPr>
          <p:cNvCxnSpPr/>
          <p:nvPr/>
        </p:nvCxnSpPr>
        <p:spPr>
          <a:xfrm>
            <a:off x="10352066" y="2658504"/>
            <a:ext cx="0" cy="449759"/>
          </a:xfrm>
          <a:prstGeom prst="straightConnector1">
            <a:avLst/>
          </a:prstGeom>
          <a:ln>
            <a:solidFill>
              <a:srgbClr val="ED4D0F"/>
            </a:solidFill>
            <a:prstDash val="dash"/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7" name="Rechte verbindingslijn met pijl 26">
            <a:extLst>
              <a:ext uri="{FF2B5EF4-FFF2-40B4-BE49-F238E27FC236}">
                <a16:creationId xmlns:a16="http://schemas.microsoft.com/office/drawing/2014/main" id="{36CE42AD-1E26-4794-BA0B-E0AD5418126C}"/>
              </a:ext>
            </a:extLst>
          </p:cNvPr>
          <p:cNvCxnSpPr/>
          <p:nvPr/>
        </p:nvCxnSpPr>
        <p:spPr>
          <a:xfrm flipV="1">
            <a:off x="10856122" y="2658504"/>
            <a:ext cx="0" cy="434371"/>
          </a:xfrm>
          <a:prstGeom prst="straightConnector1">
            <a:avLst/>
          </a:prstGeom>
          <a:ln>
            <a:solidFill>
              <a:srgbClr val="ED4D0F"/>
            </a:solidFill>
            <a:prstDash val="dash"/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35" name="Tekstvak 34">
            <a:extLst>
              <a:ext uri="{FF2B5EF4-FFF2-40B4-BE49-F238E27FC236}">
                <a16:creationId xmlns:a16="http://schemas.microsoft.com/office/drawing/2014/main" id="{7282116F-060D-42CA-A6AD-D2672D703C53}"/>
              </a:ext>
            </a:extLst>
          </p:cNvPr>
          <p:cNvSpPr txBox="1"/>
          <p:nvPr/>
        </p:nvSpPr>
        <p:spPr>
          <a:xfrm>
            <a:off x="10955010" y="2223949"/>
            <a:ext cx="8290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b="1" i="1" dirty="0">
                <a:solidFill>
                  <a:srgbClr val="C00000"/>
                </a:solidFill>
              </a:rPr>
              <a:t>te hoog</a:t>
            </a:r>
          </a:p>
        </p:txBody>
      </p:sp>
      <p:sp>
        <p:nvSpPr>
          <p:cNvPr id="39" name="Tekstvak 38">
            <a:extLst>
              <a:ext uri="{FF2B5EF4-FFF2-40B4-BE49-F238E27FC236}">
                <a16:creationId xmlns:a16="http://schemas.microsoft.com/office/drawing/2014/main" id="{40B012F5-71E4-4FDB-8F44-6C09485C6C0E}"/>
              </a:ext>
            </a:extLst>
          </p:cNvPr>
          <p:cNvSpPr txBox="1"/>
          <p:nvPr/>
        </p:nvSpPr>
        <p:spPr>
          <a:xfrm>
            <a:off x="4130245" y="1863505"/>
            <a:ext cx="989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b="1" i="1" dirty="0">
                <a:solidFill>
                  <a:srgbClr val="C00000"/>
                </a:solidFill>
              </a:rPr>
              <a:t>verhogen</a:t>
            </a:r>
          </a:p>
        </p:txBody>
      </p:sp>
      <p:sp>
        <p:nvSpPr>
          <p:cNvPr id="40" name="Tekstvak 39">
            <a:extLst>
              <a:ext uri="{FF2B5EF4-FFF2-40B4-BE49-F238E27FC236}">
                <a16:creationId xmlns:a16="http://schemas.microsoft.com/office/drawing/2014/main" id="{FF92D36F-3C27-407C-9699-FF386B7C09AE}"/>
              </a:ext>
            </a:extLst>
          </p:cNvPr>
          <p:cNvSpPr txBox="1"/>
          <p:nvPr/>
        </p:nvSpPr>
        <p:spPr>
          <a:xfrm>
            <a:off x="5711051" y="3402473"/>
            <a:ext cx="14382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aantrekkelijker</a:t>
            </a:r>
            <a:endParaRPr lang="nl-NL" sz="1400" b="1" i="1" dirty="0">
              <a:solidFill>
                <a:srgbClr val="C00000"/>
              </a:solidFill>
            </a:endParaRPr>
          </a:p>
        </p:txBody>
      </p:sp>
      <p:sp>
        <p:nvSpPr>
          <p:cNvPr id="41" name="Tekstvak 40">
            <a:extLst>
              <a:ext uri="{FF2B5EF4-FFF2-40B4-BE49-F238E27FC236}">
                <a16:creationId xmlns:a16="http://schemas.microsoft.com/office/drawing/2014/main" id="{EFF3FDE6-28FA-46A9-85F1-35B45020611C}"/>
              </a:ext>
            </a:extLst>
          </p:cNvPr>
          <p:cNvSpPr txBox="1"/>
          <p:nvPr/>
        </p:nvSpPr>
        <p:spPr>
          <a:xfrm>
            <a:off x="7816644" y="3402473"/>
            <a:ext cx="13289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vraag stijgt &amp;</a:t>
            </a:r>
          </a:p>
          <a:p>
            <a:r>
              <a:rPr lang="nl-NL" sz="14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aanbod daalt</a:t>
            </a:r>
            <a:endParaRPr lang="nl-NL" sz="1400" b="1" i="1" dirty="0">
              <a:solidFill>
                <a:srgbClr val="C00000"/>
              </a:solidFill>
            </a:endParaRPr>
          </a:p>
        </p:txBody>
      </p:sp>
      <p:sp>
        <p:nvSpPr>
          <p:cNvPr id="42" name="Tekstvak 41">
            <a:extLst>
              <a:ext uri="{FF2B5EF4-FFF2-40B4-BE49-F238E27FC236}">
                <a16:creationId xmlns:a16="http://schemas.microsoft.com/office/drawing/2014/main" id="{AABD63AC-E618-4979-9682-9B1A716FF1B9}"/>
              </a:ext>
            </a:extLst>
          </p:cNvPr>
          <p:cNvSpPr txBox="1"/>
          <p:nvPr/>
        </p:nvSpPr>
        <p:spPr>
          <a:xfrm>
            <a:off x="7803104" y="1868130"/>
            <a:ext cx="13372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b="1" i="1" dirty="0">
                <a:solidFill>
                  <a:srgbClr val="C00000"/>
                </a:solidFill>
              </a:rPr>
              <a:t>moeten dalen</a:t>
            </a:r>
          </a:p>
        </p:txBody>
      </p:sp>
      <p:sp>
        <p:nvSpPr>
          <p:cNvPr id="43" name="Tekstvak 42">
            <a:extLst>
              <a:ext uri="{FF2B5EF4-FFF2-40B4-BE49-F238E27FC236}">
                <a16:creationId xmlns:a16="http://schemas.microsoft.com/office/drawing/2014/main" id="{7CA71943-F8D5-46C4-AF8B-125752742B4F}"/>
              </a:ext>
            </a:extLst>
          </p:cNvPr>
          <p:cNvSpPr txBox="1"/>
          <p:nvPr/>
        </p:nvSpPr>
        <p:spPr>
          <a:xfrm>
            <a:off x="5781248" y="1509470"/>
            <a:ext cx="13372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b="1" i="1" dirty="0">
                <a:solidFill>
                  <a:srgbClr val="C00000"/>
                </a:solidFill>
              </a:rPr>
              <a:t>moeten dalen</a:t>
            </a:r>
          </a:p>
        </p:txBody>
      </p:sp>
      <p:sp>
        <p:nvSpPr>
          <p:cNvPr id="44" name="Tekstvak 43">
            <a:extLst>
              <a:ext uri="{FF2B5EF4-FFF2-40B4-BE49-F238E27FC236}">
                <a16:creationId xmlns:a16="http://schemas.microsoft.com/office/drawing/2014/main" id="{B0E742C6-8677-4388-9BB5-B6F542EE60F8}"/>
              </a:ext>
            </a:extLst>
          </p:cNvPr>
          <p:cNvSpPr txBox="1"/>
          <p:nvPr/>
        </p:nvSpPr>
        <p:spPr>
          <a:xfrm>
            <a:off x="10226551" y="3405451"/>
            <a:ext cx="6110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b="1" i="1" dirty="0">
                <a:solidFill>
                  <a:srgbClr val="C00000"/>
                </a:solidFill>
              </a:rPr>
              <a:t>stijgt</a:t>
            </a:r>
          </a:p>
        </p:txBody>
      </p:sp>
      <p:sp>
        <p:nvSpPr>
          <p:cNvPr id="45" name="Tekstvak 44">
            <a:extLst>
              <a:ext uri="{FF2B5EF4-FFF2-40B4-BE49-F238E27FC236}">
                <a16:creationId xmlns:a16="http://schemas.microsoft.com/office/drawing/2014/main" id="{28F0C1B7-C652-478C-B284-DC2F93276ED1}"/>
              </a:ext>
            </a:extLst>
          </p:cNvPr>
          <p:cNvSpPr txBox="1"/>
          <p:nvPr/>
        </p:nvSpPr>
        <p:spPr>
          <a:xfrm>
            <a:off x="10955559" y="3100748"/>
            <a:ext cx="8290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b="1" i="1" dirty="0">
                <a:solidFill>
                  <a:srgbClr val="C00000"/>
                </a:solidFill>
              </a:rPr>
              <a:t>te hoog</a:t>
            </a:r>
          </a:p>
        </p:txBody>
      </p:sp>
      <p:pic>
        <p:nvPicPr>
          <p:cNvPr id="47" name="Graphic 46" descr="Duim omlaag met effen opvulling">
            <a:extLst>
              <a:ext uri="{FF2B5EF4-FFF2-40B4-BE49-F238E27FC236}">
                <a16:creationId xmlns:a16="http://schemas.microsoft.com/office/drawing/2014/main" id="{4840C28F-6CF3-4FE2-822A-06B7DB6040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849016" y="3306688"/>
            <a:ext cx="914400" cy="914400"/>
          </a:xfrm>
          <a:prstGeom prst="rect">
            <a:avLst/>
          </a:prstGeom>
        </p:spPr>
      </p:pic>
      <p:pic>
        <p:nvPicPr>
          <p:cNvPr id="49" name="Graphic 48" descr="Duim omhoog met effen opvulling">
            <a:extLst>
              <a:ext uri="{FF2B5EF4-FFF2-40B4-BE49-F238E27FC236}">
                <a16:creationId xmlns:a16="http://schemas.microsoft.com/office/drawing/2014/main" id="{5D7549E1-B7D2-4F2F-B13F-75F034E47FE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837616" y="1334421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161566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500"/>
                            </p:stCondLst>
                            <p:childTnLst>
                              <p:par>
                                <p:cTn id="74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500"/>
                            </p:stCondLst>
                            <p:childTnLst>
                              <p:par>
                                <p:cTn id="78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4" grpId="0" animBg="1"/>
      <p:bldP spid="15" grpId="0" animBg="1"/>
      <p:bldP spid="16" grpId="0" animBg="1"/>
      <p:bldP spid="19" grpId="0" animBg="1"/>
      <p:bldP spid="20" grpId="0" animBg="1"/>
      <p:bldP spid="24" grpId="0" animBg="1"/>
      <p:bldP spid="35" grpId="0"/>
      <p:bldP spid="39" grpId="0"/>
      <p:bldP spid="40" grpId="0"/>
      <p:bldP spid="41" grpId="0"/>
      <p:bldP spid="42" grpId="0"/>
      <p:bldP spid="43" grpId="0"/>
      <p:bldP spid="44" grpId="0"/>
      <p:bldP spid="4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1460938" y="1095270"/>
            <a:ext cx="4335868" cy="55052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1800" dirty="0"/>
              <a:t>Gegeven de marktsituatie rond de Panamese </a:t>
            </a:r>
            <a:r>
              <a:rPr lang="nl-NL" sz="1800" dirty="0" err="1"/>
              <a:t>Balboa</a:t>
            </a:r>
            <a:r>
              <a:rPr lang="nl-NL" sz="1800" dirty="0"/>
              <a:t> , PAB, die gekoppeld is aan de VS dollar.</a:t>
            </a:r>
          </a:p>
          <a:p>
            <a:pPr marL="0" indent="0">
              <a:buNone/>
            </a:pPr>
            <a:r>
              <a:rPr lang="nl-NL" sz="1800" dirty="0"/>
              <a:t>Door de aantrekkende wereldeconomie moeten er meer schepen door het </a:t>
            </a:r>
            <a:r>
              <a:rPr lang="nl-NL" sz="1800" dirty="0" err="1"/>
              <a:t>Panama-kanaal</a:t>
            </a:r>
            <a:r>
              <a:rPr lang="nl-NL" sz="1800" dirty="0"/>
              <a:t>. </a:t>
            </a:r>
            <a:br>
              <a:rPr lang="nl-NL" sz="1800" dirty="0"/>
            </a:br>
            <a:r>
              <a:rPr lang="nl-NL" sz="1800" dirty="0"/>
              <a:t>Hierdoor komt de koers van de PAB buiten de interventiegrenzen.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arenR"/>
            </a:pPr>
            <a:r>
              <a:rPr lang="nl-NL" sz="1800" dirty="0"/>
              <a:t>Schets in de figuur de beschreven koersverandering.</a:t>
            </a:r>
          </a:p>
          <a:p>
            <a:pPr marL="457200" indent="-457200">
              <a:buFont typeface="+mj-lt"/>
              <a:buAutoNum type="arabicParenR"/>
            </a:pPr>
            <a:r>
              <a:rPr lang="nl-NL" sz="1800" dirty="0"/>
              <a:t>Hoe moet de CB van Panama op </a:t>
            </a:r>
            <a:r>
              <a:rPr lang="nl-NL" sz="1800" b="1" i="1" dirty="0"/>
              <a:t>directe</a:t>
            </a:r>
            <a:r>
              <a:rPr lang="nl-NL" sz="1800" dirty="0"/>
              <a:t> wijze interveniëren? Verklaar.</a:t>
            </a:r>
          </a:p>
          <a:p>
            <a:pPr marL="457200" indent="-457200">
              <a:buFont typeface="+mj-lt"/>
              <a:buAutoNum type="arabicParenR"/>
            </a:pPr>
            <a:r>
              <a:rPr lang="nl-NL" sz="1800" dirty="0"/>
              <a:t>Hoe kan de CB van Panama op </a:t>
            </a:r>
            <a:r>
              <a:rPr lang="nl-NL" sz="1800" b="1" i="1" dirty="0"/>
              <a:t>indirecte</a:t>
            </a:r>
            <a:r>
              <a:rPr lang="nl-NL" sz="1800" dirty="0"/>
              <a:t> wijze interveniëren? Verklaar.</a:t>
            </a:r>
          </a:p>
        </p:txBody>
      </p:sp>
      <p:cxnSp>
        <p:nvCxnSpPr>
          <p:cNvPr id="7" name="Rechte verbindingslijn 6"/>
          <p:cNvCxnSpPr/>
          <p:nvPr/>
        </p:nvCxnSpPr>
        <p:spPr>
          <a:xfrm flipH="1">
            <a:off x="6868197" y="5661248"/>
            <a:ext cx="3592016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>
            <a:off x="6852957" y="2132856"/>
            <a:ext cx="3592016" cy="0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6852957" y="2838534"/>
            <a:ext cx="3592016" cy="0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6852957" y="3544212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6852957" y="4249890"/>
            <a:ext cx="3592016" cy="0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6852957" y="4955568"/>
            <a:ext cx="3592016" cy="0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7573037" y="2132856"/>
            <a:ext cx="0" cy="3528392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8293117" y="2132856"/>
            <a:ext cx="0" cy="3528392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/>
          <p:cNvCxnSpPr/>
          <p:nvPr/>
        </p:nvCxnSpPr>
        <p:spPr>
          <a:xfrm>
            <a:off x="9013197" y="2132856"/>
            <a:ext cx="0" cy="3528392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/>
          <p:cNvCxnSpPr/>
          <p:nvPr/>
        </p:nvCxnSpPr>
        <p:spPr>
          <a:xfrm>
            <a:off x="9733277" y="2132856"/>
            <a:ext cx="0" cy="3528392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16"/>
          <p:cNvCxnSpPr/>
          <p:nvPr/>
        </p:nvCxnSpPr>
        <p:spPr>
          <a:xfrm>
            <a:off x="10453357" y="2132856"/>
            <a:ext cx="0" cy="3528392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kstvak 17"/>
          <p:cNvSpPr txBox="1"/>
          <p:nvPr/>
        </p:nvSpPr>
        <p:spPr>
          <a:xfrm>
            <a:off x="8256240" y="6099119"/>
            <a:ext cx="2572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hoeveelheid PAB × </a:t>
            </a:r>
            <a:r>
              <a:rPr lang="nl-NL" dirty="0" err="1"/>
              <a:t>mln</a:t>
            </a:r>
            <a:endParaRPr lang="nl-NL" dirty="0"/>
          </a:p>
        </p:txBody>
      </p:sp>
      <p:sp>
        <p:nvSpPr>
          <p:cNvPr id="19" name="Tekstvak 18"/>
          <p:cNvSpPr txBox="1"/>
          <p:nvPr/>
        </p:nvSpPr>
        <p:spPr>
          <a:xfrm rot="16200000">
            <a:off x="4786251" y="3212135"/>
            <a:ext cx="29888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wisselkoers PAB (in $-cent)</a:t>
            </a:r>
          </a:p>
        </p:txBody>
      </p:sp>
      <p:sp>
        <p:nvSpPr>
          <p:cNvPr id="20" name="Tekstvak 19"/>
          <p:cNvSpPr txBox="1"/>
          <p:nvPr/>
        </p:nvSpPr>
        <p:spPr>
          <a:xfrm>
            <a:off x="6423170" y="4778102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70</a:t>
            </a:r>
          </a:p>
        </p:txBody>
      </p:sp>
      <p:sp>
        <p:nvSpPr>
          <p:cNvPr id="21" name="Tekstvak 20"/>
          <p:cNvSpPr txBox="1"/>
          <p:nvPr/>
        </p:nvSpPr>
        <p:spPr>
          <a:xfrm>
            <a:off x="6406051" y="4058022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75</a:t>
            </a:r>
          </a:p>
        </p:txBody>
      </p:sp>
      <p:sp>
        <p:nvSpPr>
          <p:cNvPr id="22" name="Tekstvak 21"/>
          <p:cNvSpPr txBox="1"/>
          <p:nvPr/>
        </p:nvSpPr>
        <p:spPr>
          <a:xfrm>
            <a:off x="6406051" y="336550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80</a:t>
            </a:r>
          </a:p>
        </p:txBody>
      </p:sp>
      <p:sp>
        <p:nvSpPr>
          <p:cNvPr id="23" name="Tekstvak 22"/>
          <p:cNvSpPr txBox="1"/>
          <p:nvPr/>
        </p:nvSpPr>
        <p:spPr>
          <a:xfrm>
            <a:off x="6406051" y="265517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85</a:t>
            </a:r>
          </a:p>
        </p:txBody>
      </p:sp>
      <p:sp>
        <p:nvSpPr>
          <p:cNvPr id="24" name="Tekstvak 23"/>
          <p:cNvSpPr txBox="1"/>
          <p:nvPr/>
        </p:nvSpPr>
        <p:spPr>
          <a:xfrm>
            <a:off x="6406051" y="195074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90</a:t>
            </a:r>
          </a:p>
        </p:txBody>
      </p:sp>
      <p:sp>
        <p:nvSpPr>
          <p:cNvPr id="25" name="Tekstvak 24"/>
          <p:cNvSpPr txBox="1"/>
          <p:nvPr/>
        </p:nvSpPr>
        <p:spPr>
          <a:xfrm>
            <a:off x="7357013" y="5676106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10</a:t>
            </a:r>
          </a:p>
        </p:txBody>
      </p:sp>
      <p:sp>
        <p:nvSpPr>
          <p:cNvPr id="26" name="Tekstvak 25"/>
          <p:cNvSpPr txBox="1"/>
          <p:nvPr/>
        </p:nvSpPr>
        <p:spPr>
          <a:xfrm>
            <a:off x="8077737" y="5676106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20</a:t>
            </a:r>
          </a:p>
        </p:txBody>
      </p:sp>
      <p:sp>
        <p:nvSpPr>
          <p:cNvPr id="27" name="Tekstvak 26"/>
          <p:cNvSpPr txBox="1"/>
          <p:nvPr/>
        </p:nvSpPr>
        <p:spPr>
          <a:xfrm>
            <a:off x="8791467" y="5676106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30</a:t>
            </a:r>
          </a:p>
        </p:txBody>
      </p:sp>
      <p:sp>
        <p:nvSpPr>
          <p:cNvPr id="28" name="Tekstvak 27"/>
          <p:cNvSpPr txBox="1"/>
          <p:nvPr/>
        </p:nvSpPr>
        <p:spPr>
          <a:xfrm>
            <a:off x="9517897" y="5676106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40</a:t>
            </a:r>
          </a:p>
        </p:txBody>
      </p:sp>
      <p:sp>
        <p:nvSpPr>
          <p:cNvPr id="29" name="Tekstvak 28"/>
          <p:cNvSpPr txBox="1"/>
          <p:nvPr/>
        </p:nvSpPr>
        <p:spPr>
          <a:xfrm>
            <a:off x="10231616" y="5676106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50</a:t>
            </a:r>
          </a:p>
        </p:txBody>
      </p:sp>
      <p:sp>
        <p:nvSpPr>
          <p:cNvPr id="30" name="Vrije vorm 29"/>
          <p:cNvSpPr/>
          <p:nvPr/>
        </p:nvSpPr>
        <p:spPr>
          <a:xfrm>
            <a:off x="6717533" y="5372100"/>
            <a:ext cx="266700" cy="280988"/>
          </a:xfrm>
          <a:custGeom>
            <a:avLst/>
            <a:gdLst>
              <a:gd name="connsiteX0" fmla="*/ 133350 w 266700"/>
              <a:gd name="connsiteY0" fmla="*/ 0 h 280988"/>
              <a:gd name="connsiteX1" fmla="*/ 266700 w 266700"/>
              <a:gd name="connsiteY1" fmla="*/ 52388 h 280988"/>
              <a:gd name="connsiteX2" fmla="*/ 0 w 266700"/>
              <a:gd name="connsiteY2" fmla="*/ 100013 h 280988"/>
              <a:gd name="connsiteX3" fmla="*/ 142875 w 266700"/>
              <a:gd name="connsiteY3" fmla="*/ 138113 h 280988"/>
              <a:gd name="connsiteX4" fmla="*/ 142875 w 266700"/>
              <a:gd name="connsiteY4" fmla="*/ 280988 h 2809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6700" h="280988">
                <a:moveTo>
                  <a:pt x="133350" y="0"/>
                </a:moveTo>
                <a:lnTo>
                  <a:pt x="266700" y="52388"/>
                </a:lnTo>
                <a:lnTo>
                  <a:pt x="0" y="100013"/>
                </a:lnTo>
                <a:lnTo>
                  <a:pt x="142875" y="138113"/>
                </a:lnTo>
                <a:lnTo>
                  <a:pt x="142875" y="280988"/>
                </a:lnTo>
              </a:path>
            </a:pathLst>
          </a:cu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33" name="Rechte verbindingslijn 32"/>
          <p:cNvCxnSpPr/>
          <p:nvPr/>
        </p:nvCxnSpPr>
        <p:spPr>
          <a:xfrm>
            <a:off x="6852958" y="3068960"/>
            <a:ext cx="3203481" cy="0"/>
          </a:xfrm>
          <a:prstGeom prst="line">
            <a:avLst/>
          </a:prstGeom>
          <a:ln w="22225">
            <a:prstDash val="sysDash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4" name="Rechte verbindingslijn 33"/>
          <p:cNvCxnSpPr/>
          <p:nvPr/>
        </p:nvCxnSpPr>
        <p:spPr>
          <a:xfrm>
            <a:off x="6888087" y="4064193"/>
            <a:ext cx="3203481" cy="0"/>
          </a:xfrm>
          <a:prstGeom prst="line">
            <a:avLst/>
          </a:prstGeom>
          <a:ln w="22225">
            <a:prstDash val="sysDash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35" name="Tekstvak 34"/>
          <p:cNvSpPr txBox="1"/>
          <p:nvPr/>
        </p:nvSpPr>
        <p:spPr>
          <a:xfrm>
            <a:off x="10091568" y="2893819"/>
            <a:ext cx="1822588" cy="33855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sz="1600" b="1" dirty="0">
                <a:solidFill>
                  <a:schemeClr val="tx1"/>
                </a:solidFill>
              </a:rPr>
              <a:t>interventiegrens</a:t>
            </a:r>
          </a:p>
        </p:txBody>
      </p:sp>
      <p:sp>
        <p:nvSpPr>
          <p:cNvPr id="36" name="Tekstvak 35"/>
          <p:cNvSpPr txBox="1"/>
          <p:nvPr/>
        </p:nvSpPr>
        <p:spPr>
          <a:xfrm>
            <a:off x="10056438" y="3862790"/>
            <a:ext cx="1857718" cy="33855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sz="1600" b="1" dirty="0">
                <a:solidFill>
                  <a:schemeClr val="tx1"/>
                </a:solidFill>
              </a:rPr>
              <a:t>interventiegrens</a:t>
            </a:r>
          </a:p>
        </p:txBody>
      </p:sp>
      <p:sp>
        <p:nvSpPr>
          <p:cNvPr id="37" name="Rechthoek 36"/>
          <p:cNvSpPr/>
          <p:nvPr/>
        </p:nvSpPr>
        <p:spPr>
          <a:xfrm>
            <a:off x="7688520" y="2185816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/>
              <a:t>Q</a:t>
            </a:r>
            <a:r>
              <a:rPr lang="nl-NL" baseline="-25000" dirty="0" err="1"/>
              <a:t>v</a:t>
            </a:r>
            <a:endParaRPr lang="nl-NL" dirty="0"/>
          </a:p>
        </p:txBody>
      </p:sp>
      <p:cxnSp>
        <p:nvCxnSpPr>
          <p:cNvPr id="38" name="Rechte verbindingslijn 37"/>
          <p:cNvCxnSpPr/>
          <p:nvPr/>
        </p:nvCxnSpPr>
        <p:spPr>
          <a:xfrm flipV="1">
            <a:off x="7051753" y="2640555"/>
            <a:ext cx="2681524" cy="17569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9" name="Rechthoek 38"/>
          <p:cNvSpPr/>
          <p:nvPr/>
        </p:nvSpPr>
        <p:spPr>
          <a:xfrm>
            <a:off x="9696011" y="2391032"/>
            <a:ext cx="4491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/>
              <a:t>Q</a:t>
            </a:r>
            <a:r>
              <a:rPr lang="nl-NL" baseline="-25000" dirty="0" err="1"/>
              <a:t>a</a:t>
            </a:r>
            <a:endParaRPr lang="nl-NL" dirty="0"/>
          </a:p>
        </p:txBody>
      </p:sp>
      <p:cxnSp>
        <p:nvCxnSpPr>
          <p:cNvPr id="40" name="Rechte verbindingslijn 39"/>
          <p:cNvCxnSpPr/>
          <p:nvPr/>
        </p:nvCxnSpPr>
        <p:spPr>
          <a:xfrm>
            <a:off x="7479322" y="2097103"/>
            <a:ext cx="2160240" cy="284844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41" name="Ovaal 40"/>
          <p:cNvSpPr/>
          <p:nvPr/>
        </p:nvSpPr>
        <p:spPr>
          <a:xfrm>
            <a:off x="8445333" y="3389969"/>
            <a:ext cx="124991" cy="124991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cxnSp>
        <p:nvCxnSpPr>
          <p:cNvPr id="6" name="Rechte verbindingslijn 5"/>
          <p:cNvCxnSpPr/>
          <p:nvPr/>
        </p:nvCxnSpPr>
        <p:spPr>
          <a:xfrm>
            <a:off x="6852957" y="2132856"/>
            <a:ext cx="0" cy="324036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2" name="Rechte verbindingslijn 41">
            <a:extLst>
              <a:ext uri="{FF2B5EF4-FFF2-40B4-BE49-F238E27FC236}">
                <a16:creationId xmlns:a16="http://schemas.microsoft.com/office/drawing/2014/main" id="{4A12B472-C66D-4F7B-9B3D-23E147F4C62F}"/>
              </a:ext>
            </a:extLst>
          </p:cNvPr>
          <p:cNvCxnSpPr/>
          <p:nvPr/>
        </p:nvCxnSpPr>
        <p:spPr>
          <a:xfrm>
            <a:off x="6852957" y="3550156"/>
            <a:ext cx="3325712" cy="0"/>
          </a:xfrm>
          <a:prstGeom prst="line">
            <a:avLst/>
          </a:prstGeom>
          <a:ln>
            <a:prstDash val="lgDash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3" name="Tekstvak 42">
            <a:extLst>
              <a:ext uri="{FF2B5EF4-FFF2-40B4-BE49-F238E27FC236}">
                <a16:creationId xmlns:a16="http://schemas.microsoft.com/office/drawing/2014/main" id="{0D4B1742-4F07-4C0B-B51E-BF296379C091}"/>
              </a:ext>
            </a:extLst>
          </p:cNvPr>
          <p:cNvSpPr txBox="1"/>
          <p:nvPr/>
        </p:nvSpPr>
        <p:spPr>
          <a:xfrm>
            <a:off x="10117302" y="3370788"/>
            <a:ext cx="1085554" cy="33855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sz="1600" b="1" dirty="0">
                <a:solidFill>
                  <a:schemeClr val="tx1"/>
                </a:solidFill>
              </a:rPr>
              <a:t>spilkoers</a:t>
            </a:r>
          </a:p>
        </p:txBody>
      </p:sp>
    </p:spTree>
    <p:extLst>
      <p:ext uri="{BB962C8B-B14F-4D97-AF65-F5344CB8AC3E}">
        <p14:creationId xmlns:p14="http://schemas.microsoft.com/office/powerpoint/2010/main" val="3539025112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75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Economielokaal havo NIEUW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conomielokaal havo NIEUW" id="{BC86907D-6D5F-4331-A36F-369DB893B0A6}" vid="{85079D17-8F8E-4DBB-A8FD-8C0B6DFCFE62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6118C0D667C024C9C0768FFBC1B62C7" ma:contentTypeVersion="18" ma:contentTypeDescription="Een nieuw document maken." ma:contentTypeScope="" ma:versionID="379ca1c3a71e60ed557841e226d3316b">
  <xsd:schema xmlns:xsd="http://www.w3.org/2001/XMLSchema" xmlns:xs="http://www.w3.org/2001/XMLSchema" xmlns:p="http://schemas.microsoft.com/office/2006/metadata/properties" xmlns:ns2="463f137c-f9d1-45d8-8a55-1f7679ce37e5" xmlns:ns3="60cf6e8c-9f08-4f53-bfb5-6420bdb01f64" targetNamespace="http://schemas.microsoft.com/office/2006/metadata/properties" ma:root="true" ma:fieldsID="b60d20a6b4223f14b6e6fc37f052736b" ns2:_="" ns3:_="">
    <xsd:import namespace="463f137c-f9d1-45d8-8a55-1f7679ce37e5"/>
    <xsd:import namespace="60cf6e8c-9f08-4f53-bfb5-6420bdb01f6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3f137c-f9d1-45d8-8a55-1f7679ce37e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0" nillable="true" ma:taxonomy="true" ma:internalName="lcf76f155ced4ddcb4097134ff3c332f" ma:taxonomyFieldName="MediaServiceImageTags" ma:displayName="Afbeeldingtags" ma:readOnly="false" ma:fieldId="{5cf76f15-5ced-4ddc-b409-7134ff3c332f}" ma:taxonomyMulti="true" ma:sspId="aa83bf43-af17-450f-9edb-6f48d28acd5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2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LengthInSeconds" ma:index="2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cf6e8c-9f08-4f53-bfb5-6420bdb01f64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26a21dfa-8112-4c92-a71f-01f7b5fc4581}" ma:internalName="TaxCatchAll" ma:showField="CatchAllData" ma:web="60cf6e8c-9f08-4f53-bfb5-6420bdb01f6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63f137c-f9d1-45d8-8a55-1f7679ce37e5">
      <Terms xmlns="http://schemas.microsoft.com/office/infopath/2007/PartnerControls"/>
    </lcf76f155ced4ddcb4097134ff3c332f>
    <TaxCatchAll xmlns="60cf6e8c-9f08-4f53-bfb5-6420bdb01f64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FB7DFCB-0965-405B-84FA-AF33BF2705E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63f137c-f9d1-45d8-8a55-1f7679ce37e5"/>
    <ds:schemaRef ds:uri="60cf6e8c-9f08-4f53-bfb5-6420bdb01f6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6BFBBEC-7A24-430D-83B5-4D70AB5C0A31}">
  <ds:schemaRefs>
    <ds:schemaRef ds:uri="http://schemas.microsoft.com/office/2006/metadata/properties"/>
    <ds:schemaRef ds:uri="http://schemas.microsoft.com/office/infopath/2007/PartnerControls"/>
    <ds:schemaRef ds:uri="463f137c-f9d1-45d8-8a55-1f7679ce37e5"/>
    <ds:schemaRef ds:uri="60cf6e8c-9f08-4f53-bfb5-6420bdb01f64"/>
  </ds:schemaRefs>
</ds:datastoreItem>
</file>

<file path=customXml/itemProps3.xml><?xml version="1.0" encoding="utf-8"?>
<ds:datastoreItem xmlns:ds="http://schemas.openxmlformats.org/officeDocument/2006/customXml" ds:itemID="{17A53B37-E103-4FFA-9518-EB0BD89608D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Economielokaal havo NIEUW</Template>
  <TotalTime>28</TotalTime>
  <Words>876</Words>
  <Application>Microsoft Office PowerPoint</Application>
  <PresentationFormat>Breedbeeld</PresentationFormat>
  <Paragraphs>223</Paragraphs>
  <Slides>13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1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5" baseType="lpstr">
      <vt:lpstr>Arial</vt:lpstr>
      <vt:lpstr>Economielokaal havo NIEUW</vt:lpstr>
      <vt:lpstr>Wisselkoersen</vt:lpstr>
      <vt:lpstr>PowerPoint-presentatie</vt:lpstr>
      <vt:lpstr>PowerPoint-presentatie</vt:lpstr>
      <vt:lpstr>Flexibele wisselkoersen</vt:lpstr>
      <vt:lpstr>Vaste wisselkoersen</vt:lpstr>
      <vt:lpstr>Wisselkoers-manipulatie / vaste wisselkoers deense kroon - euro</vt:lpstr>
      <vt:lpstr>Wisselkoers-manipulatie / vaste wisselkoers deense kroon - euro</vt:lpstr>
      <vt:lpstr>Mogelijk Conflict in doelstelling</vt:lpstr>
      <vt:lpstr>PowerPoint-presentatie</vt:lpstr>
      <vt:lpstr>Beschreven koersverandering</vt:lpstr>
      <vt:lpstr>Directe interventie</vt:lpstr>
      <vt:lpstr>Indirecte interventie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Paul Bloemers</dc:creator>
  <cp:lastModifiedBy>Paul Bloemers</cp:lastModifiedBy>
  <cp:revision>2</cp:revision>
  <dcterms:created xsi:type="dcterms:W3CDTF">2024-08-27T10:08:03Z</dcterms:created>
  <dcterms:modified xsi:type="dcterms:W3CDTF">2024-08-27T10:53:19Z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0x010100C6118C0D667C024C9C0768FFBC1B62C7</vt:lpwstr>
  </property>
</Properties>
</file>